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73" r:id="rId10"/>
    <p:sldId id="272" r:id="rId11"/>
    <p:sldId id="269" r:id="rId12"/>
    <p:sldId id="266" r:id="rId13"/>
    <p:sldId id="267" r:id="rId14"/>
    <p:sldId id="268" r:id="rId15"/>
    <p:sldId id="260" r:id="rId16"/>
    <p:sldId id="259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94"/>
  </p:normalViewPr>
  <p:slideViewPr>
    <p:cSldViewPr snapToGrid="0" snapToObjects="1" showGuides="1">
      <p:cViewPr varScale="1">
        <p:scale>
          <a:sx n="90" d="100"/>
          <a:sy n="90" d="100"/>
        </p:scale>
        <p:origin x="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332613" indent="-332613" defTabSz="443484">
              <a:spcBef>
                <a:spcPts val="600"/>
              </a:spcBef>
              <a:defRPr sz="3104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13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0" y="4780033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62152" y="587950"/>
            <a:ext cx="7893269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Uomo e Natura, dalla classicità al </a:t>
            </a:r>
            <a:r>
              <a:rPr lang="it-IT" i="1" dirty="0" smtClean="0"/>
              <a:t>moderno </a:t>
            </a:r>
            <a:r>
              <a:rPr lang="it-IT" dirty="0" smtClean="0"/>
              <a:t>(sillabo/PATHS)</a:t>
            </a:r>
          </a:p>
          <a:p>
            <a:r>
              <a:rPr lang="it-IT" dirty="0" smtClean="0"/>
              <a:t>Percorso </a:t>
            </a:r>
            <a:r>
              <a:rPr lang="it-IT" dirty="0"/>
              <a:t>sperimentale di filosofia/educazione </a:t>
            </a:r>
            <a:r>
              <a:rPr lang="it-IT" dirty="0" smtClean="0"/>
              <a:t>civica</a:t>
            </a:r>
          </a:p>
          <a:p>
            <a:endParaRPr lang="it-IT" sz="1400" dirty="0" smtClean="0"/>
          </a:p>
          <a:p>
            <a:r>
              <a:rPr lang="it-IT" sz="1400" i="1" dirty="0" smtClean="0"/>
              <a:t>Alcuni testi utilizzati:</a:t>
            </a:r>
            <a:endParaRPr lang="it-IT" sz="1400" i="1" dirty="0"/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Gallileo, il dialogo sopra i massimi sistemi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Cervantes, Don Chisciotte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Shakespeare, Amleto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Ugo Foscolo, Le ultime lettere di Jacopo Ortis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Il materialismo: Epicuro, Lucrezio, D’</a:t>
            </a:r>
            <a:r>
              <a:rPr lang="it-IT" sz="1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Holbach</a:t>
            </a: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Bacone, </a:t>
            </a:r>
            <a:r>
              <a:rPr lang="it-IT" sz="1400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Novum</a:t>
            </a: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Organum (i ragni e le formiche)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Cartesio, Discorso sul metodo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Pascal, Pensieri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8539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62152" y="587950"/>
            <a:ext cx="7893269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Century Gothic" panose="020B0502020202020204" pitchFamily="34" charset="0"/>
              </a:rPr>
              <a:t>Uomo e Natura, dalla classicità al </a:t>
            </a:r>
            <a:r>
              <a:rPr lang="it-IT" i="1" dirty="0" smtClean="0">
                <a:latin typeface="Century Gothic" panose="020B0502020202020204" pitchFamily="34" charset="0"/>
              </a:rPr>
              <a:t>moderno </a:t>
            </a:r>
            <a:r>
              <a:rPr lang="it-IT" dirty="0" smtClean="0">
                <a:latin typeface="Century Gothic" panose="020B0502020202020204" pitchFamily="34" charset="0"/>
              </a:rPr>
              <a:t>(sillabo/PATHS)</a:t>
            </a:r>
          </a:p>
          <a:p>
            <a:endParaRPr lang="it-IT" sz="1600" dirty="0" smtClean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</a:rPr>
              <a:t>Percorso sperimentale di filosofia/educazione civica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Classe IVA AFM dell’Istituto Tecnico Economico </a:t>
            </a:r>
            <a:r>
              <a:rPr lang="it-IT" sz="1600" dirty="0" err="1">
                <a:latin typeface="Century Gothic" panose="020B0502020202020204" pitchFamily="34" charset="0"/>
              </a:rPr>
              <a:t>Calabretta</a:t>
            </a:r>
            <a:r>
              <a:rPr lang="it-IT" sz="1600" dirty="0">
                <a:latin typeface="Century Gothic" panose="020B0502020202020204" pitchFamily="34" charset="0"/>
              </a:rPr>
              <a:t> di Soverato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In rete con Liceo classico </a:t>
            </a:r>
            <a:r>
              <a:rPr lang="it-IT" sz="1600" dirty="0" err="1">
                <a:latin typeface="Century Gothic" panose="020B0502020202020204" pitchFamily="34" charset="0"/>
              </a:rPr>
              <a:t>Galluppi</a:t>
            </a:r>
            <a:r>
              <a:rPr lang="it-IT" sz="1600" dirty="0">
                <a:latin typeface="Century Gothic" panose="020B0502020202020204" pitchFamily="34" charset="0"/>
              </a:rPr>
              <a:t> di Catanzaro </a:t>
            </a:r>
            <a:r>
              <a:rPr lang="it-IT" sz="1600" dirty="0" smtClean="0">
                <a:latin typeface="Century Gothic" panose="020B0502020202020204" pitchFamily="34" charset="0"/>
              </a:rPr>
              <a:t>/PCTO (rete </a:t>
            </a:r>
            <a:r>
              <a:rPr lang="it-IT" sz="1600" dirty="0">
                <a:latin typeface="Century Gothic" panose="020B0502020202020204" pitchFamily="34" charset="0"/>
              </a:rPr>
              <a:t>di scuole Biga alata)</a:t>
            </a:r>
          </a:p>
          <a:p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 smtClean="0">
                <a:latin typeface="Century Gothic" panose="020B0502020202020204" pitchFamily="34" charset="0"/>
              </a:rPr>
              <a:t>Discipline coinvolte:</a:t>
            </a:r>
            <a:endParaRPr lang="it-IT" sz="1600" dirty="0">
              <a:latin typeface="Century Gothic" panose="020B0502020202020204" pitchFamily="34" charset="0"/>
            </a:endParaRP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Italiano e storia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Matematica e scienze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Diritto ed economia politica</a:t>
            </a:r>
          </a:p>
          <a:p>
            <a:pPr marL="342900" lvl="0" indent="-342900" hangingPunct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it-IT" sz="16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Scienze </a:t>
            </a:r>
            <a:r>
              <a:rPr lang="it-IT" sz="16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motorie                     gara di </a:t>
            </a:r>
            <a:r>
              <a:rPr lang="it-IT" sz="1600" kern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orieentering</a:t>
            </a:r>
            <a:endParaRPr lang="it-IT" sz="1600" kern="12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+mn-ea"/>
              <a:cs typeface="+mn-cs"/>
            </a:endParaRPr>
          </a:p>
          <a:p>
            <a:pPr lvl="0" hangingPunct="1">
              <a:spcBef>
                <a:spcPts val="1000"/>
              </a:spcBef>
              <a:buClr>
                <a:srgbClr val="A53010"/>
              </a:buClr>
            </a:pPr>
            <a:endParaRPr lang="it-IT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890344" y="3877734"/>
            <a:ext cx="830318" cy="20027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6645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2" y="562960"/>
            <a:ext cx="6937253" cy="39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4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5770179" y="3717409"/>
            <a:ext cx="462455" cy="1576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83" y="591206"/>
            <a:ext cx="6916232" cy="38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1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2" y="585295"/>
            <a:ext cx="6968357" cy="39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5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980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877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sellaDiTesto 3"/>
          <p:cNvSpPr txBox="1"/>
          <p:nvPr/>
        </p:nvSpPr>
        <p:spPr>
          <a:xfrm>
            <a:off x="289207" y="2692049"/>
            <a:ext cx="8560503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 b="1" spc="3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it-IT" dirty="0" smtClean="0"/>
              <a:t>Filosofia e orientamento nella scuola secondaria di II grado</a:t>
            </a:r>
            <a:endParaRPr dirty="0"/>
          </a:p>
        </p:txBody>
      </p:sp>
      <p:sp>
        <p:nvSpPr>
          <p:cNvPr id="97" name="CasellaDiTesto 5"/>
          <p:cNvSpPr txBox="1"/>
          <p:nvPr/>
        </p:nvSpPr>
        <p:spPr>
          <a:xfrm>
            <a:off x="303539" y="3730012"/>
            <a:ext cx="718460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it-IT" dirty="0" smtClean="0"/>
              <a:t>Massimo </a:t>
            </a:r>
            <a:r>
              <a:rPr lang="it-IT" dirty="0" err="1" smtClean="0"/>
              <a:t>Iiritano</a:t>
            </a:r>
            <a:r>
              <a:rPr lang="it-IT" dirty="0" smtClean="0"/>
              <a:t>, IIS Guarasci </a:t>
            </a:r>
            <a:r>
              <a:rPr lang="it-IT" dirty="0" err="1" smtClean="0"/>
              <a:t>Calabretta</a:t>
            </a:r>
            <a:r>
              <a:rPr lang="it-IT" dirty="0" smtClean="0"/>
              <a:t> Soverato (CZ)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9498" y="1402502"/>
            <a:ext cx="7671327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«Ma tu cosa ne pensi? Quale credi possa essere il tuo posto nel mondo?»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 smtClean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«Prof</a:t>
            </a:r>
            <a:r>
              <a:rPr kumimoji="0" lang="it-I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veramente mai nessuno ci aveva fatto queste domande a scuola…»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aseline="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Classi quinte di un Istituto Tecnico</a:t>
            </a:r>
            <a:r>
              <a:rPr kumimoji="0" lang="it-IT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Economico </a:t>
            </a:r>
            <a:r>
              <a:rPr kumimoji="0" lang="it-IT" sz="1800" b="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a.s.</a:t>
            </a:r>
            <a:r>
              <a:rPr kumimoji="0" lang="it-IT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2019/2020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i="1" baseline="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È pensabile una scuola che dopo 5+3+5 anni conduca fin qui?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i="1" baseline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259" y="934669"/>
            <a:ext cx="49736828" cy="3693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i="1" dirty="0"/>
              <a:t>La filosofia mi ha aiutato a comprendere meglio il mondo, me stessa, gli altri, </a:t>
            </a:r>
            <a:endParaRPr lang="it-IT" i="1" dirty="0" smtClean="0"/>
          </a:p>
          <a:p>
            <a:r>
              <a:rPr lang="it-IT" i="1" dirty="0" smtClean="0"/>
              <a:t>il </a:t>
            </a:r>
            <a:r>
              <a:rPr lang="it-IT" i="1" dirty="0"/>
              <a:t>mio modo di agire, i miei obbiettivi, il mio modo di farmi un’idea delle cose </a:t>
            </a:r>
            <a:endParaRPr lang="it-IT" i="1" dirty="0" smtClean="0"/>
          </a:p>
          <a:p>
            <a:r>
              <a:rPr lang="it-IT" i="1" dirty="0" smtClean="0"/>
              <a:t>e </a:t>
            </a:r>
            <a:r>
              <a:rPr lang="it-IT" i="1" dirty="0"/>
              <a:t>degli altri e i miei valori. Essa deve essere un mezzo per incentivare e </a:t>
            </a:r>
            <a:endParaRPr lang="it-IT" i="1" dirty="0" smtClean="0"/>
          </a:p>
          <a:p>
            <a:r>
              <a:rPr lang="it-IT" i="1" dirty="0" smtClean="0"/>
              <a:t>propagare </a:t>
            </a:r>
            <a:r>
              <a:rPr lang="it-IT" i="1" dirty="0"/>
              <a:t>il pensiero, per dare spunti per la riflessione, per far nascere nuovi </a:t>
            </a:r>
            <a:endParaRPr lang="it-IT" i="1" dirty="0" smtClean="0"/>
          </a:p>
          <a:p>
            <a:r>
              <a:rPr lang="it-IT" i="1" dirty="0" smtClean="0"/>
              <a:t>individui </a:t>
            </a:r>
            <a:r>
              <a:rPr lang="it-IT" i="1" dirty="0"/>
              <a:t>che provino a dare nuove interpretazioni del mondo. </a:t>
            </a:r>
            <a:endParaRPr lang="it-IT" i="1" dirty="0" smtClean="0"/>
          </a:p>
          <a:p>
            <a:r>
              <a:rPr lang="it-IT" i="1" dirty="0" smtClean="0"/>
              <a:t>Naturalmente</a:t>
            </a:r>
            <a:r>
              <a:rPr lang="it-IT" i="1" dirty="0"/>
              <a:t>, poiché tutti gli uomini dispongono della facoltà del pensare, </a:t>
            </a:r>
            <a:endParaRPr lang="it-IT" i="1" dirty="0" smtClean="0"/>
          </a:p>
          <a:p>
            <a:r>
              <a:rPr lang="it-IT" i="1" dirty="0" smtClean="0"/>
              <a:t>forse </a:t>
            </a:r>
            <a:r>
              <a:rPr lang="it-IT" i="1" dirty="0"/>
              <a:t>la più piacevole tra quelle di cui siamo dotati, è bene che tutti abbiano </a:t>
            </a:r>
            <a:endParaRPr lang="it-IT" i="1" dirty="0" smtClean="0"/>
          </a:p>
          <a:p>
            <a:r>
              <a:rPr lang="it-IT" i="1" dirty="0" smtClean="0"/>
              <a:t>la </a:t>
            </a:r>
            <a:r>
              <a:rPr lang="it-IT" i="1" dirty="0"/>
              <a:t>possibilità di entrare in contatto con la filosofia, la quale non deve dunque </a:t>
            </a:r>
            <a:endParaRPr lang="it-IT" i="1" dirty="0" smtClean="0"/>
          </a:p>
          <a:p>
            <a:r>
              <a:rPr lang="it-IT" i="1" dirty="0" smtClean="0"/>
              <a:t>essere </a:t>
            </a:r>
            <a:r>
              <a:rPr lang="it-IT" i="1" dirty="0"/>
              <a:t>intesa come attività riservata a pochi, ma come prerogativa di ogni uomo, </a:t>
            </a:r>
            <a:endParaRPr lang="it-IT" i="1" dirty="0" smtClean="0"/>
          </a:p>
          <a:p>
            <a:r>
              <a:rPr lang="it-IT" i="1" dirty="0" smtClean="0"/>
              <a:t>poiché </a:t>
            </a:r>
            <a:r>
              <a:rPr lang="it-IT" i="1" dirty="0"/>
              <a:t>ciascuno di noi, a modo suo, è filosofo e agisce nel mondo ispirato </a:t>
            </a:r>
            <a:endParaRPr lang="it-IT" i="1" dirty="0" smtClean="0"/>
          </a:p>
          <a:p>
            <a:r>
              <a:rPr lang="it-IT" i="1" dirty="0" smtClean="0"/>
              <a:t>da </a:t>
            </a:r>
            <a:r>
              <a:rPr lang="it-IT" i="1" dirty="0"/>
              <a:t>una propria e personale concezione della realtà.</a:t>
            </a:r>
            <a:endParaRPr lang="it-IT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Alessia, classe IV ITE indirizzo turismo, </a:t>
            </a:r>
            <a:r>
              <a:rPr kumimoji="0" lang="it-IT" sz="1800" b="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a.s.</a:t>
            </a:r>
            <a:r>
              <a:rPr kumimoji="0" lang="it-IT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2020/2021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2353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259" y="684298"/>
            <a:ext cx="49736828" cy="4062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600" i="1" dirty="0"/>
              <a:t>L</a:t>
            </a:r>
            <a:r>
              <a:rPr lang="it-IT" sz="1600" i="1" dirty="0" smtClean="0"/>
              <a:t>a </a:t>
            </a:r>
            <a:r>
              <a:rPr lang="it-IT" sz="1600" i="1" dirty="0"/>
              <a:t>filosofia ha sviluppato la mia capacità di pensiero e di espressione </a:t>
            </a:r>
            <a:endParaRPr lang="it-IT" sz="1600" i="1" dirty="0" smtClean="0"/>
          </a:p>
          <a:p>
            <a:r>
              <a:rPr lang="it-IT" sz="1600" i="1" dirty="0" smtClean="0"/>
              <a:t>e </a:t>
            </a:r>
            <a:r>
              <a:rPr lang="it-IT" sz="1600" i="1" dirty="0"/>
              <a:t>mi ha aperta al dialogo e al </a:t>
            </a:r>
            <a:r>
              <a:rPr lang="it-IT" sz="1600" i="1" dirty="0" smtClean="0"/>
              <a:t>confronto, </a:t>
            </a:r>
            <a:r>
              <a:rPr lang="it-IT" sz="1600" i="1" dirty="0"/>
              <a:t>spesso tra una riflessione e l’altra </a:t>
            </a:r>
            <a:endParaRPr lang="it-IT" sz="1600" i="1" dirty="0" smtClean="0"/>
          </a:p>
          <a:p>
            <a:r>
              <a:rPr lang="it-IT" sz="1600" i="1" dirty="0" smtClean="0"/>
              <a:t>mi </a:t>
            </a:r>
            <a:r>
              <a:rPr lang="it-IT" sz="1600" i="1" dirty="0"/>
              <a:t>fermo a pensare come grazie a tutto questo io sia cambiata e a come </a:t>
            </a:r>
            <a:endParaRPr lang="it-IT" sz="1600" i="1" dirty="0" smtClean="0"/>
          </a:p>
          <a:p>
            <a:r>
              <a:rPr lang="it-IT" sz="1600" i="1" dirty="0" smtClean="0"/>
              <a:t>mi </a:t>
            </a:r>
            <a:r>
              <a:rPr lang="it-IT" sz="1600" i="1" dirty="0"/>
              <a:t>sia aperta e ne sono oltre che stupita davvero contenta ed entusiasta, </a:t>
            </a:r>
            <a:endParaRPr lang="it-IT" sz="1600" i="1" dirty="0" smtClean="0"/>
          </a:p>
          <a:p>
            <a:r>
              <a:rPr lang="it-IT" sz="1600" i="1" dirty="0" err="1" smtClean="0"/>
              <a:t>perchè</a:t>
            </a:r>
            <a:r>
              <a:rPr lang="it-IT" sz="1600" i="1" dirty="0" smtClean="0"/>
              <a:t> </a:t>
            </a:r>
            <a:r>
              <a:rPr lang="it-IT" sz="1600" i="1" dirty="0"/>
              <a:t>in fondo si sa è talmente bello riscontrare dei cambiamenti in se stessi </a:t>
            </a:r>
            <a:endParaRPr lang="it-IT" sz="1600" i="1" dirty="0" smtClean="0"/>
          </a:p>
          <a:p>
            <a:r>
              <a:rPr lang="it-IT" sz="1600" i="1" dirty="0" smtClean="0"/>
              <a:t>e </a:t>
            </a:r>
            <a:r>
              <a:rPr lang="it-IT" sz="1600" i="1" dirty="0"/>
              <a:t>sentirsi più consapevoli delle capacità che giacciono dentro di noi </a:t>
            </a:r>
            <a:endParaRPr lang="it-IT" sz="1600" i="1" dirty="0" smtClean="0"/>
          </a:p>
          <a:p>
            <a:r>
              <a:rPr lang="it-IT" sz="1600" i="1" dirty="0" smtClean="0"/>
              <a:t>...</a:t>
            </a:r>
            <a:r>
              <a:rPr lang="it-IT" sz="1600" i="1" dirty="0"/>
              <a:t>basta solo trovare il mezzo giusto per farle emergere e io penso proprio </a:t>
            </a:r>
            <a:endParaRPr lang="it-IT" sz="1600" i="1" dirty="0" smtClean="0"/>
          </a:p>
          <a:p>
            <a:r>
              <a:rPr lang="it-IT" sz="1600" i="1" dirty="0" smtClean="0"/>
              <a:t>di </a:t>
            </a:r>
            <a:r>
              <a:rPr lang="it-IT" sz="1600" i="1" dirty="0"/>
              <a:t>averlo </a:t>
            </a:r>
            <a:r>
              <a:rPr lang="it-IT" sz="1600" i="1" dirty="0" smtClean="0"/>
              <a:t>trovato.</a:t>
            </a:r>
            <a:r>
              <a:rPr lang="it-IT" sz="1600" dirty="0"/>
              <a:t> </a:t>
            </a:r>
            <a:r>
              <a:rPr lang="it-IT" sz="1600" i="1" dirty="0"/>
              <a:t>N</a:t>
            </a:r>
            <a:r>
              <a:rPr lang="it-IT" sz="1600" i="1" dirty="0" smtClean="0"/>
              <a:t>oi </a:t>
            </a:r>
            <a:r>
              <a:rPr lang="it-IT" sz="1600" i="1" dirty="0"/>
              <a:t>ragazzi cerchiamo spesso qualcuno che ci ascolti ed è </a:t>
            </a:r>
            <a:endParaRPr lang="it-IT" sz="1600" i="1" dirty="0" smtClean="0"/>
          </a:p>
          <a:p>
            <a:r>
              <a:rPr lang="it-IT" sz="1600" i="1" dirty="0" smtClean="0"/>
              <a:t>esattamente </a:t>
            </a:r>
            <a:r>
              <a:rPr lang="it-IT" sz="1600" i="1" dirty="0"/>
              <a:t>quello che succede </a:t>
            </a:r>
            <a:r>
              <a:rPr lang="it-IT" sz="1600" i="1" dirty="0" smtClean="0"/>
              <a:t>qui, </a:t>
            </a:r>
            <a:r>
              <a:rPr lang="it-IT" sz="1600" i="1" dirty="0"/>
              <a:t>le varie opinioni sono sempre prese in </a:t>
            </a:r>
            <a:endParaRPr lang="it-IT" sz="1600" i="1" dirty="0" smtClean="0"/>
          </a:p>
          <a:p>
            <a:r>
              <a:rPr lang="it-IT" sz="1600" i="1" dirty="0" smtClean="0"/>
              <a:t>considerazione </a:t>
            </a:r>
            <a:r>
              <a:rPr lang="it-IT" sz="1600" i="1" dirty="0"/>
              <a:t>e da ognuna di esse viene tratto un messaggio e una lezione di vita, </a:t>
            </a:r>
            <a:endParaRPr lang="it-IT" sz="1600" i="1" dirty="0" smtClean="0"/>
          </a:p>
          <a:p>
            <a:r>
              <a:rPr lang="it-IT" sz="1600" i="1" dirty="0" smtClean="0"/>
              <a:t>una </a:t>
            </a:r>
            <a:r>
              <a:rPr lang="it-IT" sz="1600" i="1" dirty="0"/>
              <a:t>lezione che poi consiste anche nell’ascoltarsi a vicenda, nel relazionarsi </a:t>
            </a:r>
            <a:endParaRPr lang="it-IT" sz="1600" i="1" dirty="0" smtClean="0"/>
          </a:p>
          <a:p>
            <a:r>
              <a:rPr lang="it-IT" sz="1600" i="1" dirty="0" smtClean="0"/>
              <a:t>e </a:t>
            </a:r>
            <a:r>
              <a:rPr lang="it-IT" sz="1600" i="1" dirty="0"/>
              <a:t>nell’essere capaci di intrattenere un dibattito con idee completamente in contrasto dalle tue. </a:t>
            </a:r>
            <a:endParaRPr lang="it-IT" sz="1600" i="1" dirty="0" smtClean="0"/>
          </a:p>
          <a:p>
            <a:r>
              <a:rPr lang="it-IT" sz="1600" i="1" dirty="0" smtClean="0"/>
              <a:t>Che </a:t>
            </a:r>
            <a:r>
              <a:rPr lang="it-IT" sz="1600" i="1" dirty="0"/>
              <a:t>cos’è questo se non imparare a vivere?</a:t>
            </a:r>
            <a:endParaRPr lang="it-IT" sz="16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600" i="1" dirty="0" smtClean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1" dirty="0" smtClean="0"/>
              <a:t>Penelope</a:t>
            </a:r>
            <a:r>
              <a:rPr kumimoji="0" lang="it-IT" sz="16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, classe IV ITE indirizzo turismo, </a:t>
            </a:r>
            <a:r>
              <a:rPr kumimoji="0" lang="it-IT" sz="1600" b="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a.s.</a:t>
            </a:r>
            <a:r>
              <a:rPr kumimoji="0" lang="it-IT" sz="16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2020/2021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5430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6179" y="861219"/>
            <a:ext cx="6069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Filosofia e orientamento</a:t>
            </a:r>
            <a:endParaRPr lang="it-IT" b="1" i="1" dirty="0" smtClean="0"/>
          </a:p>
          <a:p>
            <a:endParaRPr lang="it-IT" i="1" dirty="0"/>
          </a:p>
          <a:p>
            <a:r>
              <a:rPr lang="it-IT" i="1" dirty="0" smtClean="0"/>
              <a:t>Che </a:t>
            </a:r>
            <a:r>
              <a:rPr lang="it-IT" i="1" dirty="0"/>
              <a:t>cos’è questo se non imparare a vivere</a:t>
            </a:r>
            <a:r>
              <a:rPr lang="it-IT" i="1" dirty="0" smtClean="0"/>
              <a:t>?</a:t>
            </a:r>
          </a:p>
          <a:p>
            <a:r>
              <a:rPr lang="it-IT" dirty="0" smtClean="0"/>
              <a:t>Scrive Penelope</a:t>
            </a:r>
          </a:p>
          <a:p>
            <a:endParaRPr lang="it-IT" dirty="0"/>
          </a:p>
          <a:p>
            <a:r>
              <a:rPr lang="it-IT" dirty="0" smtClean="0"/>
              <a:t>     cos’è «orientamento» se non questo?</a:t>
            </a:r>
          </a:p>
          <a:p>
            <a:endParaRPr lang="it-IT" dirty="0"/>
          </a:p>
          <a:p>
            <a:r>
              <a:rPr lang="it-IT" dirty="0" smtClean="0"/>
              <a:t>        e come «orientarsi nel pensiero» senza filosofia?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436179" y="2375338"/>
            <a:ext cx="352097" cy="1366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36179" y="2869325"/>
            <a:ext cx="541283" cy="19969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089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6179" y="861219"/>
            <a:ext cx="8434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Filosofia e </a:t>
            </a:r>
            <a:r>
              <a:rPr lang="it-IT" b="1" dirty="0" smtClean="0"/>
              <a:t>orientamento, tra istituti tecnici e licei: </a:t>
            </a:r>
          </a:p>
          <a:p>
            <a:r>
              <a:rPr lang="it-IT" b="1" i="1" dirty="0" smtClean="0"/>
              <a:t>                                      </a:t>
            </a:r>
          </a:p>
          <a:p>
            <a:r>
              <a:rPr lang="it-IT" b="1" i="1" dirty="0"/>
              <a:t>	</a:t>
            </a:r>
            <a:r>
              <a:rPr lang="it-IT" b="1" i="1" dirty="0" smtClean="0"/>
              <a:t>	 La rete di scuole Biga alata (Liceo classico </a:t>
            </a:r>
            <a:r>
              <a:rPr lang="it-IT" b="1" i="1" dirty="0" err="1" smtClean="0"/>
              <a:t>Galluppi</a:t>
            </a:r>
            <a:r>
              <a:rPr lang="it-IT" b="1" i="1" dirty="0" smtClean="0"/>
              <a:t> di Catanzaro)</a:t>
            </a:r>
          </a:p>
          <a:p>
            <a:endParaRPr lang="it-IT" i="1" dirty="0" smtClean="0"/>
          </a:p>
          <a:p>
            <a:pPr marL="285750" indent="-285750">
              <a:buFontTx/>
              <a:buChar char="-"/>
            </a:pPr>
            <a:r>
              <a:rPr lang="it-IT" i="1" dirty="0" smtClean="0"/>
              <a:t>Giornata mondiale della filosofia</a:t>
            </a:r>
          </a:p>
          <a:p>
            <a:pPr marL="285750" indent="-285750">
              <a:buFontTx/>
              <a:buChar char="-"/>
            </a:pPr>
            <a:endParaRPr lang="it-IT" i="1" dirty="0" smtClean="0"/>
          </a:p>
          <a:p>
            <a:pPr marL="285750" indent="-285750">
              <a:buFontTx/>
              <a:buChar char="-"/>
            </a:pPr>
            <a:r>
              <a:rPr lang="it-IT" i="1" dirty="0" smtClean="0"/>
              <a:t>Giornata della memoria</a:t>
            </a:r>
          </a:p>
          <a:p>
            <a:pPr marL="285750" indent="-285750">
              <a:buFontTx/>
              <a:buChar char="-"/>
            </a:pPr>
            <a:endParaRPr lang="it-IT" i="1" dirty="0" smtClean="0"/>
          </a:p>
          <a:p>
            <a:pPr marL="285750" indent="-285750">
              <a:buFontTx/>
              <a:buChar char="-"/>
            </a:pPr>
            <a:r>
              <a:rPr lang="it-IT" i="1" dirty="0" smtClean="0"/>
              <a:t>Percorso trasversale di educazione civica 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   «uomo e natura, percezione di sé e dello spazio»          gara di </a:t>
            </a:r>
            <a:r>
              <a:rPr lang="it-IT" dirty="0" err="1" smtClean="0"/>
              <a:t>orieentering</a:t>
            </a:r>
            <a:endParaRPr lang="it-IT" dirty="0"/>
          </a:p>
          <a:p>
            <a:endParaRPr lang="it-IT" dirty="0"/>
          </a:p>
        </p:txBody>
      </p:sp>
      <p:sp>
        <p:nvSpPr>
          <p:cNvPr id="2" name="Freccia a destra 1"/>
          <p:cNvSpPr/>
          <p:nvPr/>
        </p:nvSpPr>
        <p:spPr>
          <a:xfrm>
            <a:off x="5770179" y="3717409"/>
            <a:ext cx="462455" cy="1576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1211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45" y="0"/>
            <a:ext cx="4691652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3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3" y="578681"/>
            <a:ext cx="6475228" cy="42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17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FE791696-E451-4138-80DB-E3B6F552CABA}"/>
</file>

<file path=customXml/itemProps2.xml><?xml version="1.0" encoding="utf-8"?>
<ds:datastoreItem xmlns:ds="http://schemas.openxmlformats.org/officeDocument/2006/customXml" ds:itemID="{6440E06F-BA74-4003-A416-7C5DB67F71B9}"/>
</file>

<file path=customXml/itemProps3.xml><?xml version="1.0" encoding="utf-8"?>
<ds:datastoreItem xmlns:ds="http://schemas.openxmlformats.org/officeDocument/2006/customXml" ds:itemID="{33ACBD40-A760-4D7B-BE08-94F97792F9BD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648</Words>
  <Application>Microsoft Office PowerPoint</Application>
  <PresentationFormat>Presentazione su schermo (16:9)</PresentationFormat>
  <Paragraphs>79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Helvetica</vt:lpstr>
      <vt:lpstr>Raleway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10</cp:revision>
  <dcterms:modified xsi:type="dcterms:W3CDTF">2022-07-11T16:32:05Z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