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1" r:id="rId6"/>
    <p:sldId id="264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63" r:id="rId15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  <p:extLst>
    <p:ext uri="{521415D9-36F7-43E2-AB2F-B90AF26B5E84}">
      <p14:sectionLst xmlns:p14="http://schemas.microsoft.com/office/powerpoint/2010/main">
        <p14:section name="Sezione predefinita" id="{1A1D1331-F09B-9241-ACF2-8CE7ADFA0CEB}">
          <p14:sldIdLst>
            <p14:sldId id="256"/>
            <p14:sldId id="257"/>
          </p14:sldIdLst>
        </p14:section>
        <p14:section name="Sezione senza titolo" id="{86F767DC-FA05-3C4F-A6AD-6F623A9A9372}">
          <p14:sldIdLst>
            <p14:sldId id="258"/>
            <p14:sldId id="259"/>
            <p14:sldId id="261"/>
            <p14:sldId id="264"/>
            <p14:sldId id="262"/>
            <p14:sldId id="265"/>
            <p14:sldId id="266"/>
            <p14:sldId id="267"/>
            <p14:sldId id="268"/>
            <p14:sldId id="269"/>
            <p14:sldId id="270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1"/>
    <p:restoredTop sz="94628"/>
  </p:normalViewPr>
  <p:slideViewPr>
    <p:cSldViewPr snapToGrid="0" snapToObjects="1" showGuides="1">
      <p:cViewPr>
        <p:scale>
          <a:sx n="139" d="100"/>
          <a:sy n="139" d="100"/>
        </p:scale>
        <p:origin x="600" y="4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Testo"/>
          <p:cNvSpPr txBox="1">
            <a:spLocks noGrp="1"/>
          </p:cNvSpPr>
          <p:nvPr>
            <p:ph type="title"/>
          </p:nvPr>
        </p:nvSpPr>
        <p:spPr>
          <a:xfrm>
            <a:off x="685800" y="1597819"/>
            <a:ext cx="7772400" cy="1102521"/>
          </a:xfrm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12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3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21" name="Corpo livello uno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2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Testo"/>
          <p:cNvSpPr txBox="1">
            <a:spLocks noGrp="1"/>
          </p:cNvSpPr>
          <p:nvPr>
            <p:ph type="title"/>
          </p:nvPr>
        </p:nvSpPr>
        <p:spPr>
          <a:xfrm>
            <a:off x="722312" y="3305176"/>
            <a:ext cx="7772401" cy="1021558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Titolo Testo</a:t>
            </a:r>
          </a:p>
        </p:txBody>
      </p:sp>
      <p:sp>
        <p:nvSpPr>
          <p:cNvPr id="30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722312" y="2180033"/>
            <a:ext cx="7772401" cy="1125142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1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39" name="Corpo livello uno…"/>
          <p:cNvSpPr txBox="1">
            <a:spLocks noGrp="1"/>
          </p:cNvSpPr>
          <p:nvPr>
            <p:ph type="body" sz="half" idx="1"/>
          </p:nvPr>
        </p:nvSpPr>
        <p:spPr>
          <a:xfrm>
            <a:off x="457200" y="900112"/>
            <a:ext cx="4038600" cy="2545559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0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48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457200" y="1151333"/>
            <a:ext cx="4040188" cy="479824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9" name="Segnaposto testo 4"/>
          <p:cNvSpPr>
            <a:spLocks noGrp="1"/>
          </p:cNvSpPr>
          <p:nvPr>
            <p:ph type="body" sz="quarter" idx="13"/>
          </p:nvPr>
        </p:nvSpPr>
        <p:spPr>
          <a:xfrm>
            <a:off x="4645026" y="1151333"/>
            <a:ext cx="4041777" cy="479824"/>
          </a:xfrm>
          <a:prstGeom prst="rect">
            <a:avLst/>
          </a:prstGeom>
        </p:spPr>
        <p:txBody>
          <a:bodyPr anchor="b"/>
          <a:lstStyle/>
          <a:p>
            <a:pPr marL="332613" indent="-332613" defTabSz="443484">
              <a:spcBef>
                <a:spcPts val="600"/>
              </a:spcBef>
              <a:defRPr sz="3104"/>
            </a:pPr>
            <a:endParaRPr/>
          </a:p>
        </p:txBody>
      </p:sp>
      <p:sp>
        <p:nvSpPr>
          <p:cNvPr id="50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58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olo Testo"/>
          <p:cNvSpPr txBox="1">
            <a:spLocks noGrp="1"/>
          </p:cNvSpPr>
          <p:nvPr>
            <p:ph type="title"/>
          </p:nvPr>
        </p:nvSpPr>
        <p:spPr>
          <a:xfrm>
            <a:off x="457201" y="204785"/>
            <a:ext cx="3008315" cy="87154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Titolo Testo</a:t>
            </a:r>
          </a:p>
        </p:txBody>
      </p:sp>
      <p:sp>
        <p:nvSpPr>
          <p:cNvPr id="73" name="Corpo livello uno…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6"/>
          </a:xfrm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74" name="Segnaposto testo 3"/>
          <p:cNvSpPr>
            <a:spLocks noGrp="1"/>
          </p:cNvSpPr>
          <p:nvPr>
            <p:ph type="body" sz="half" idx="13"/>
          </p:nvPr>
        </p:nvSpPr>
        <p:spPr>
          <a:xfrm>
            <a:off x="457199" y="1076326"/>
            <a:ext cx="3008317" cy="351829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olo Testo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2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Titolo Testo</a:t>
            </a:r>
          </a:p>
        </p:txBody>
      </p:sp>
      <p:sp>
        <p:nvSpPr>
          <p:cNvPr id="83" name="Segnaposto immagine 2"/>
          <p:cNvSpPr>
            <a:spLocks noGrp="1"/>
          </p:cNvSpPr>
          <p:nvPr>
            <p:ph type="pic" sz="half" idx="13"/>
          </p:nvPr>
        </p:nvSpPr>
        <p:spPr>
          <a:xfrm>
            <a:off x="1792288" y="459581"/>
            <a:ext cx="5486402" cy="30861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84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1792288" y="4025503"/>
            <a:ext cx="5486402" cy="603649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85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‹N›</a:t>
            </a:fld>
            <a:endParaRPr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Testo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Titolo Testo</a:t>
            </a:r>
          </a:p>
        </p:txBody>
      </p:sp>
      <p:sp>
        <p:nvSpPr>
          <p:cNvPr id="3" name="Corpo livello uno…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8428178" y="4780033"/>
            <a:ext cx="258623" cy="248304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rPr/>
              <a:t>‹N›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Numero diapositiva"/>
          <p:cNvSpPr txBox="1">
            <a:spLocks noGrp="1"/>
          </p:cNvSpPr>
          <p:nvPr>
            <p:ph type="sldNum" sz="quarter" idx="4294967295"/>
          </p:nvPr>
        </p:nvSpPr>
        <p:spPr>
          <a:xfrm>
            <a:off x="8505420" y="4780033"/>
            <a:ext cx="181381" cy="248304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1</a:t>
            </a:fld>
            <a:endParaRPr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FDC2DA-FB73-BD46-A8B9-E1E6AC76F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31767"/>
            <a:ext cx="8229600" cy="520378"/>
          </a:xfrm>
        </p:spPr>
        <p:txBody>
          <a:bodyPr>
            <a:normAutofit fontScale="90000"/>
          </a:bodyPr>
          <a:lstStyle/>
          <a:p>
            <a:br>
              <a:rPr lang="it-IT" dirty="0">
                <a:latin typeface="Garamond" panose="02020404030301010803" pitchFamily="18" charset="0"/>
              </a:rPr>
            </a:br>
            <a:r>
              <a:rPr lang="it-IT" sz="3600" b="1" dirty="0">
                <a:latin typeface="Garamond" panose="02020404030301010803" pitchFamily="18" charset="0"/>
              </a:rPr>
              <a:t>Parola, percorso ed Educazione civica</a:t>
            </a:r>
            <a:br>
              <a:rPr lang="it-IT" sz="4000" dirty="0">
                <a:latin typeface="Garamond" panose="02020404030301010803" pitchFamily="18" charset="0"/>
              </a:rPr>
            </a:br>
            <a:endParaRPr lang="it-IT" sz="4000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F6BF0F2-ED6C-A845-BA11-DEF8A6BD1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234441"/>
            <a:ext cx="8229600" cy="3360184"/>
          </a:xfrm>
        </p:spPr>
        <p:txBody>
          <a:bodyPr>
            <a:normAutofit fontScale="40000" lnSpcReduction="20000"/>
          </a:bodyPr>
          <a:lstStyle/>
          <a:p>
            <a:pPr algn="just">
              <a:buFontTx/>
              <a:buChar char="-"/>
            </a:pPr>
            <a:r>
              <a:rPr lang="it-IT" sz="5000" b="1" dirty="0">
                <a:latin typeface="Garamond" panose="02020404030301010803" pitchFamily="18" charset="0"/>
              </a:rPr>
              <a:t>Difficoltà</a:t>
            </a:r>
            <a:r>
              <a:rPr lang="it-IT" sz="5000" dirty="0">
                <a:latin typeface="Garamond" panose="02020404030301010803" pitchFamily="18" charset="0"/>
              </a:rPr>
              <a:t> delle </a:t>
            </a:r>
            <a:r>
              <a:rPr lang="it-IT" sz="5000" b="1" dirty="0">
                <a:latin typeface="Garamond" panose="02020404030301010803" pitchFamily="18" charset="0"/>
              </a:rPr>
              <a:t>classi</a:t>
            </a:r>
            <a:r>
              <a:rPr lang="it-IT" sz="5000" dirty="0">
                <a:latin typeface="Garamond" panose="02020404030301010803" pitchFamily="18" charset="0"/>
              </a:rPr>
              <a:t> </a:t>
            </a:r>
            <a:r>
              <a:rPr lang="it-IT" sz="5000" b="1" dirty="0">
                <a:latin typeface="Garamond" panose="02020404030301010803" pitchFamily="18" charset="0"/>
              </a:rPr>
              <a:t>quinte</a:t>
            </a:r>
            <a:r>
              <a:rPr lang="it-IT" sz="5000" dirty="0">
                <a:latin typeface="Garamond" panose="02020404030301010803" pitchFamily="18" charset="0"/>
              </a:rPr>
              <a:t> a servirsi in modo organico dell’</a:t>
            </a:r>
            <a:r>
              <a:rPr lang="it-IT" sz="5000" b="1" dirty="0">
                <a:latin typeface="Garamond" panose="02020404030301010803" pitchFamily="18" charset="0"/>
              </a:rPr>
              <a:t>attività</a:t>
            </a:r>
            <a:r>
              <a:rPr lang="it-IT" sz="5000" dirty="0">
                <a:latin typeface="Garamond" panose="02020404030301010803" pitchFamily="18" charset="0"/>
              </a:rPr>
              <a:t> </a:t>
            </a:r>
            <a:r>
              <a:rPr lang="it-IT" sz="5000" b="1" i="1" cap="small" dirty="0">
                <a:latin typeface="Garamond" panose="02020404030301010803" pitchFamily="18" charset="0"/>
              </a:rPr>
              <a:t>paths</a:t>
            </a:r>
            <a:r>
              <a:rPr lang="it-IT" sz="5000" dirty="0">
                <a:latin typeface="Garamond" panose="02020404030301010803" pitchFamily="18" charset="0"/>
              </a:rPr>
              <a:t> svolta, se</a:t>
            </a:r>
            <a:r>
              <a:rPr lang="it-IT" sz="5000" b="1" dirty="0">
                <a:latin typeface="Garamond" panose="02020404030301010803" pitchFamily="18" charset="0"/>
              </a:rPr>
              <a:t> </a:t>
            </a:r>
            <a:r>
              <a:rPr lang="it-IT" sz="5000" dirty="0">
                <a:latin typeface="Garamond" panose="02020404030301010803" pitchFamily="18" charset="0"/>
              </a:rPr>
              <a:t>non</a:t>
            </a:r>
            <a:r>
              <a:rPr lang="it-IT" sz="5000" b="1" dirty="0">
                <a:latin typeface="Garamond" panose="02020404030301010803" pitchFamily="18" charset="0"/>
              </a:rPr>
              <a:t> </a:t>
            </a:r>
            <a:r>
              <a:rPr lang="it-IT" sz="5000" dirty="0">
                <a:latin typeface="Garamond" panose="02020404030301010803" pitchFamily="18" charset="0"/>
              </a:rPr>
              <a:t>limitatamente</a:t>
            </a:r>
            <a:r>
              <a:rPr lang="it-IT" sz="5000" b="1" dirty="0">
                <a:latin typeface="Garamond" panose="02020404030301010803" pitchFamily="18" charset="0"/>
              </a:rPr>
              <a:t> a</a:t>
            </a:r>
            <a:r>
              <a:rPr lang="it-IT" sz="5000" dirty="0">
                <a:latin typeface="Garamond" panose="02020404030301010803" pitchFamily="18" charset="0"/>
              </a:rPr>
              <a:t>lla sua</a:t>
            </a:r>
            <a:r>
              <a:rPr lang="it-IT" sz="5000" b="1" dirty="0">
                <a:latin typeface="Garamond" panose="02020404030301010803" pitchFamily="18" charset="0"/>
              </a:rPr>
              <a:t> valenza metodologia di carattere civico </a:t>
            </a:r>
            <a:r>
              <a:rPr lang="it-IT" sz="5000" dirty="0">
                <a:latin typeface="Garamond" panose="02020404030301010803" pitchFamily="18" charset="0"/>
              </a:rPr>
              <a:t>(lavoro di gruppo, dialettica e uso consapevole delle TIC) per la </a:t>
            </a:r>
            <a:r>
              <a:rPr lang="it-IT" sz="5000" b="1" dirty="0">
                <a:latin typeface="Garamond" panose="02020404030301010803" pitchFamily="18" charset="0"/>
              </a:rPr>
              <a:t>sezione</a:t>
            </a:r>
            <a:r>
              <a:rPr lang="it-IT" sz="5000" dirty="0">
                <a:latin typeface="Garamond" panose="02020404030301010803" pitchFamily="18" charset="0"/>
              </a:rPr>
              <a:t> di </a:t>
            </a:r>
            <a:r>
              <a:rPr lang="it-IT" sz="5000" b="1" dirty="0">
                <a:latin typeface="Garamond" panose="02020404030301010803" pitchFamily="18" charset="0"/>
              </a:rPr>
              <a:t>Educazione civica</a:t>
            </a:r>
            <a:r>
              <a:rPr lang="it-IT" sz="5000" dirty="0">
                <a:latin typeface="Garamond" panose="02020404030301010803" pitchFamily="18" charset="0"/>
              </a:rPr>
              <a:t> prevista nel colloquio dell’</a:t>
            </a:r>
            <a:r>
              <a:rPr lang="it-IT" sz="5000" b="1" dirty="0">
                <a:latin typeface="Garamond" panose="02020404030301010803" pitchFamily="18" charset="0"/>
              </a:rPr>
              <a:t>esame di Stato</a:t>
            </a:r>
          </a:p>
          <a:p>
            <a:pPr algn="just">
              <a:buFontTx/>
              <a:buChar char="-"/>
            </a:pPr>
            <a:r>
              <a:rPr lang="it-IT" sz="5000" b="1" dirty="0">
                <a:latin typeface="Garamond" panose="02020404030301010803" pitchFamily="18" charset="0"/>
              </a:rPr>
              <a:t>difetto</a:t>
            </a:r>
            <a:r>
              <a:rPr lang="it-IT" sz="5000" dirty="0">
                <a:latin typeface="Garamond" panose="02020404030301010803" pitchFamily="18" charset="0"/>
              </a:rPr>
              <a:t> delle </a:t>
            </a:r>
            <a:r>
              <a:rPr lang="it-IT" sz="5000" b="1" dirty="0">
                <a:latin typeface="Garamond" panose="02020404030301010803" pitchFamily="18" charset="0"/>
              </a:rPr>
              <a:t>parole</a:t>
            </a:r>
            <a:r>
              <a:rPr lang="it-IT" sz="5000" dirty="0">
                <a:latin typeface="Garamond" panose="02020404030301010803" pitchFamily="18" charset="0"/>
              </a:rPr>
              <a:t> </a:t>
            </a:r>
            <a:r>
              <a:rPr lang="it-IT" sz="5000" b="1" dirty="0">
                <a:latin typeface="Garamond" panose="02020404030301010803" pitchFamily="18" charset="0"/>
              </a:rPr>
              <a:t>proposte</a:t>
            </a:r>
            <a:r>
              <a:rPr lang="it-IT" sz="5000" dirty="0">
                <a:latin typeface="Garamond" panose="02020404030301010803" pitchFamily="18" charset="0"/>
              </a:rPr>
              <a:t> (</a:t>
            </a:r>
            <a:r>
              <a:rPr lang="it-IT" sz="5000" i="1" dirty="0">
                <a:latin typeface="Garamond" panose="02020404030301010803" pitchFamily="18" charset="0"/>
              </a:rPr>
              <a:t>tendenza</a:t>
            </a:r>
            <a:r>
              <a:rPr lang="it-IT" sz="5000" dirty="0">
                <a:latin typeface="Garamond" panose="02020404030301010803" pitchFamily="18" charset="0"/>
              </a:rPr>
              <a:t> e </a:t>
            </a:r>
            <a:r>
              <a:rPr lang="it-IT" sz="5000" i="1" dirty="0">
                <a:latin typeface="Garamond" panose="02020404030301010803" pitchFamily="18" charset="0"/>
              </a:rPr>
              <a:t>tempo</a:t>
            </a:r>
            <a:r>
              <a:rPr lang="it-IT" sz="5000" dirty="0">
                <a:latin typeface="Garamond" panose="02020404030301010803" pitchFamily="18" charset="0"/>
              </a:rPr>
              <a:t>) che non hanno agevolato negli allievi riflessioni puntuali di carattere civico  </a:t>
            </a:r>
          </a:p>
          <a:p>
            <a:pPr algn="just">
              <a:buFontTx/>
              <a:buChar char="-"/>
            </a:pPr>
            <a:r>
              <a:rPr lang="it-IT" sz="5000" b="1" dirty="0">
                <a:latin typeface="Garamond" panose="02020404030301010803" pitchFamily="18" charset="0"/>
              </a:rPr>
              <a:t>opportunità</a:t>
            </a:r>
            <a:r>
              <a:rPr lang="it-IT" sz="5000" dirty="0">
                <a:latin typeface="Garamond" panose="02020404030301010803" pitchFamily="18" charset="0"/>
              </a:rPr>
              <a:t>, sulla base della mia </a:t>
            </a:r>
            <a:r>
              <a:rPr lang="it-IT" sz="5000" b="1" dirty="0">
                <a:latin typeface="Garamond" panose="02020404030301010803" pitchFamily="18" charset="0"/>
              </a:rPr>
              <a:t>esperienza</a:t>
            </a:r>
            <a:r>
              <a:rPr lang="it-IT" sz="5000" dirty="0">
                <a:latin typeface="Garamond" panose="02020404030301010803" pitchFamily="18" charset="0"/>
              </a:rPr>
              <a:t>, di </a:t>
            </a:r>
            <a:r>
              <a:rPr lang="it-IT" sz="5000" b="1" dirty="0">
                <a:latin typeface="Garamond" panose="02020404030301010803" pitchFamily="18" charset="0"/>
              </a:rPr>
              <a:t>selezionare</a:t>
            </a:r>
            <a:r>
              <a:rPr lang="it-IT" sz="5000" dirty="0">
                <a:latin typeface="Garamond" panose="02020404030301010803" pitchFamily="18" charset="0"/>
              </a:rPr>
              <a:t> per le future </a:t>
            </a:r>
            <a:r>
              <a:rPr lang="it-IT" sz="5000" b="1" dirty="0">
                <a:latin typeface="Garamond" panose="02020404030301010803" pitchFamily="18" charset="0"/>
              </a:rPr>
              <a:t>classi</a:t>
            </a:r>
            <a:r>
              <a:rPr lang="it-IT" sz="5000" dirty="0">
                <a:latin typeface="Garamond" panose="02020404030301010803" pitchFamily="18" charset="0"/>
              </a:rPr>
              <a:t> </a:t>
            </a:r>
            <a:r>
              <a:rPr lang="it-IT" sz="5000" b="1" dirty="0">
                <a:latin typeface="Garamond" panose="02020404030301010803" pitchFamily="18" charset="0"/>
              </a:rPr>
              <a:t>quinte</a:t>
            </a:r>
            <a:r>
              <a:rPr lang="it-IT" sz="5000" dirty="0">
                <a:latin typeface="Garamond" panose="02020404030301010803" pitchFamily="18" charset="0"/>
              </a:rPr>
              <a:t> </a:t>
            </a:r>
            <a:r>
              <a:rPr lang="it-IT" sz="5000" b="1" dirty="0">
                <a:latin typeface="Garamond" panose="02020404030301010803" pitchFamily="18" charset="0"/>
              </a:rPr>
              <a:t>termini</a:t>
            </a:r>
            <a:r>
              <a:rPr lang="it-IT" sz="5000" dirty="0">
                <a:latin typeface="Garamond" panose="02020404030301010803" pitchFamily="18" charset="0"/>
              </a:rPr>
              <a:t> fortemente </a:t>
            </a:r>
            <a:r>
              <a:rPr lang="it-IT" sz="5000" b="1" dirty="0">
                <a:latin typeface="Garamond" panose="02020404030301010803" pitchFamily="18" charset="0"/>
              </a:rPr>
              <a:t>connotati</a:t>
            </a:r>
            <a:r>
              <a:rPr lang="it-IT" sz="5000" dirty="0">
                <a:latin typeface="Garamond" panose="02020404030301010803" pitchFamily="18" charset="0"/>
              </a:rPr>
              <a:t> dal </a:t>
            </a:r>
            <a:r>
              <a:rPr lang="it-IT" sz="5000" b="1" dirty="0">
                <a:latin typeface="Garamond" panose="02020404030301010803" pitchFamily="18" charset="0"/>
              </a:rPr>
              <a:t>punto</a:t>
            </a:r>
            <a:r>
              <a:rPr lang="it-IT" sz="5000" dirty="0">
                <a:latin typeface="Garamond" panose="02020404030301010803" pitchFamily="18" charset="0"/>
              </a:rPr>
              <a:t> </a:t>
            </a:r>
            <a:r>
              <a:rPr lang="it-IT" sz="5000" b="1" dirty="0">
                <a:latin typeface="Garamond" panose="02020404030301010803" pitchFamily="18" charset="0"/>
              </a:rPr>
              <a:t>di</a:t>
            </a:r>
            <a:r>
              <a:rPr lang="it-IT" sz="5000" dirty="0">
                <a:latin typeface="Garamond" panose="02020404030301010803" pitchFamily="18" charset="0"/>
              </a:rPr>
              <a:t> </a:t>
            </a:r>
            <a:r>
              <a:rPr lang="it-IT" sz="5000" b="1" dirty="0">
                <a:latin typeface="Garamond" panose="02020404030301010803" pitchFamily="18" charset="0"/>
              </a:rPr>
              <a:t>vista</a:t>
            </a:r>
            <a:r>
              <a:rPr lang="it-IT" sz="5000" dirty="0">
                <a:latin typeface="Garamond" panose="02020404030301010803" pitchFamily="18" charset="0"/>
              </a:rPr>
              <a:t> </a:t>
            </a:r>
            <a:r>
              <a:rPr lang="it-IT" sz="5000" b="1" dirty="0">
                <a:latin typeface="Garamond" panose="02020404030301010803" pitchFamily="18" charset="0"/>
              </a:rPr>
              <a:t>civico</a:t>
            </a:r>
            <a:r>
              <a:rPr lang="it-IT" sz="5000" dirty="0">
                <a:latin typeface="Garamond" panose="02020404030301010803" pitchFamily="18" charset="0"/>
              </a:rPr>
              <a:t> e maggiormente </a:t>
            </a:r>
            <a:r>
              <a:rPr lang="it-IT" sz="5000" b="1" dirty="0">
                <a:latin typeface="Garamond" panose="02020404030301010803" pitchFamily="18" charset="0"/>
              </a:rPr>
              <a:t>aderenti</a:t>
            </a:r>
            <a:r>
              <a:rPr lang="it-IT" sz="5000" dirty="0">
                <a:latin typeface="Garamond" panose="02020404030301010803" pitchFamily="18" charset="0"/>
              </a:rPr>
              <a:t> anche sul </a:t>
            </a:r>
            <a:r>
              <a:rPr lang="it-IT" sz="5000" b="1" dirty="0">
                <a:latin typeface="Garamond" panose="02020404030301010803" pitchFamily="18" charset="0"/>
              </a:rPr>
              <a:t>piano</a:t>
            </a:r>
            <a:r>
              <a:rPr lang="it-IT" sz="5000" dirty="0">
                <a:latin typeface="Garamond" panose="02020404030301010803" pitchFamily="18" charset="0"/>
              </a:rPr>
              <a:t> dei </a:t>
            </a:r>
            <a:r>
              <a:rPr lang="it-IT" sz="5000" b="1" dirty="0">
                <a:latin typeface="Garamond" panose="02020404030301010803" pitchFamily="18" charset="0"/>
              </a:rPr>
              <a:t>contenuti</a:t>
            </a:r>
            <a:r>
              <a:rPr lang="it-IT" sz="5000" dirty="0">
                <a:latin typeface="Garamond" panose="02020404030301010803" pitchFamily="18" charset="0"/>
              </a:rPr>
              <a:t> ai </a:t>
            </a:r>
            <a:r>
              <a:rPr lang="it-IT" sz="5000" b="1" dirty="0">
                <a:latin typeface="Garamond" panose="02020404030301010803" pitchFamily="18" charset="0"/>
              </a:rPr>
              <a:t>campi</a:t>
            </a:r>
            <a:r>
              <a:rPr lang="it-IT" sz="5000" dirty="0">
                <a:latin typeface="Garamond" panose="02020404030301010803" pitchFamily="18" charset="0"/>
              </a:rPr>
              <a:t> di </a:t>
            </a:r>
            <a:r>
              <a:rPr lang="it-IT" sz="5000" b="1" dirty="0">
                <a:latin typeface="Garamond" panose="02020404030301010803" pitchFamily="18" charset="0"/>
              </a:rPr>
              <a:t>cittadinanza</a:t>
            </a:r>
            <a:r>
              <a:rPr lang="it-IT" sz="5000" dirty="0">
                <a:latin typeface="Garamond" panose="02020404030301010803" pitchFamily="18" charset="0"/>
              </a:rPr>
              <a:t> individuati dal </a:t>
            </a:r>
            <a:r>
              <a:rPr lang="it-IT" sz="5000" b="1" dirty="0">
                <a:latin typeface="Garamond" panose="02020404030301010803" pitchFamily="18" charset="0"/>
              </a:rPr>
              <a:t>MIUR</a:t>
            </a:r>
          </a:p>
          <a:p>
            <a:pPr algn="just">
              <a:buFontTx/>
              <a:buChar char="-"/>
            </a:pPr>
            <a:r>
              <a:rPr lang="it-IT" sz="5000" b="1" dirty="0">
                <a:latin typeface="Garamond" panose="02020404030301010803" pitchFamily="18" charset="0"/>
              </a:rPr>
              <a:t>elaborazione</a:t>
            </a:r>
            <a:r>
              <a:rPr lang="it-IT" sz="5000" dirty="0">
                <a:latin typeface="Garamond" panose="02020404030301010803" pitchFamily="18" charset="0"/>
              </a:rPr>
              <a:t> di un </a:t>
            </a:r>
            <a:r>
              <a:rPr lang="it-IT" sz="5000" b="1" dirty="0">
                <a:latin typeface="Garamond" panose="02020404030301010803" pitchFamily="18" charset="0"/>
              </a:rPr>
              <a:t>percorso</a:t>
            </a:r>
            <a:r>
              <a:rPr lang="it-IT" sz="5000" dirty="0">
                <a:latin typeface="Garamond" panose="02020404030301010803" pitchFamily="18" charset="0"/>
              </a:rPr>
              <a:t> </a:t>
            </a:r>
            <a:r>
              <a:rPr lang="it-IT" sz="5000" b="1" dirty="0">
                <a:latin typeface="Garamond" panose="02020404030301010803" pitchFamily="18" charset="0"/>
              </a:rPr>
              <a:t>coerente</a:t>
            </a:r>
            <a:r>
              <a:rPr lang="it-IT" sz="5000" dirty="0">
                <a:latin typeface="Garamond" panose="02020404030301010803" pitchFamily="18" charset="0"/>
              </a:rPr>
              <a:t>, dalla </a:t>
            </a:r>
            <a:r>
              <a:rPr lang="it-IT" sz="5000" b="1" dirty="0">
                <a:latin typeface="Garamond" panose="02020404030301010803" pitchFamily="18" charset="0"/>
              </a:rPr>
              <a:t>parola</a:t>
            </a:r>
            <a:r>
              <a:rPr lang="it-IT" sz="5000" dirty="0">
                <a:latin typeface="Garamond" panose="02020404030301010803" pitchFamily="18" charset="0"/>
              </a:rPr>
              <a:t> ai </a:t>
            </a:r>
            <a:r>
              <a:rPr lang="it-IT" sz="5000" b="1" dirty="0">
                <a:latin typeface="Garamond" panose="02020404030301010803" pitchFamily="18" charset="0"/>
              </a:rPr>
              <a:t>materiali</a:t>
            </a:r>
            <a:r>
              <a:rPr lang="it-IT" sz="5000" dirty="0">
                <a:latin typeface="Garamond" panose="02020404030301010803" pitchFamily="18" charset="0"/>
              </a:rPr>
              <a:t> forniti, e </a:t>
            </a:r>
            <a:r>
              <a:rPr lang="it-IT" sz="5000" b="1" dirty="0">
                <a:latin typeface="Garamond" panose="02020404030301010803" pitchFamily="18" charset="0"/>
              </a:rPr>
              <a:t>in</a:t>
            </a:r>
            <a:r>
              <a:rPr lang="it-IT" sz="5000" dirty="0">
                <a:latin typeface="Garamond" panose="02020404030301010803" pitchFamily="18" charset="0"/>
              </a:rPr>
              <a:t> </a:t>
            </a:r>
            <a:r>
              <a:rPr lang="it-IT" sz="5000" b="1" dirty="0">
                <a:latin typeface="Garamond" panose="02020404030301010803" pitchFamily="18" charset="0"/>
              </a:rPr>
              <a:t>sintonia</a:t>
            </a:r>
            <a:r>
              <a:rPr lang="it-IT" sz="5000" dirty="0">
                <a:latin typeface="Garamond" panose="02020404030301010803" pitchFamily="18" charset="0"/>
              </a:rPr>
              <a:t> con gli </a:t>
            </a:r>
            <a:r>
              <a:rPr lang="it-IT" sz="5000" b="1" dirty="0">
                <a:latin typeface="Garamond" panose="02020404030301010803" pitchFamily="18" charset="0"/>
              </a:rPr>
              <a:t>obiettivi</a:t>
            </a:r>
            <a:r>
              <a:rPr lang="it-IT" sz="5000" dirty="0">
                <a:latin typeface="Garamond" panose="02020404030301010803" pitchFamily="18" charset="0"/>
              </a:rPr>
              <a:t> </a:t>
            </a:r>
            <a:r>
              <a:rPr lang="it-IT" sz="5000" b="1" dirty="0">
                <a:latin typeface="Garamond" panose="02020404030301010803" pitchFamily="18" charset="0"/>
              </a:rPr>
              <a:t>programmati</a:t>
            </a:r>
            <a:r>
              <a:rPr lang="it-IT" sz="5000" dirty="0">
                <a:latin typeface="Garamond" panose="02020404030301010803" pitchFamily="18" charset="0"/>
              </a:rPr>
              <a:t> e i </a:t>
            </a:r>
            <a:r>
              <a:rPr lang="it-IT" sz="5000" b="1" dirty="0">
                <a:latin typeface="Garamond" panose="02020404030301010803" pitchFamily="18" charset="0"/>
              </a:rPr>
              <a:t>risultati</a:t>
            </a:r>
            <a:r>
              <a:rPr lang="it-IT" sz="5000" dirty="0">
                <a:latin typeface="Garamond" panose="02020404030301010803" pitchFamily="18" charset="0"/>
              </a:rPr>
              <a:t> </a:t>
            </a:r>
            <a:r>
              <a:rPr lang="it-IT" sz="5000" b="1" dirty="0">
                <a:latin typeface="Garamond" panose="02020404030301010803" pitchFamily="18" charset="0"/>
              </a:rPr>
              <a:t>attesi</a:t>
            </a:r>
            <a:r>
              <a:rPr lang="it-IT" sz="5000" dirty="0">
                <a:latin typeface="Garamond" panose="02020404030301010803" pitchFamily="18" charset="0"/>
              </a:rPr>
              <a:t>.</a:t>
            </a:r>
          </a:p>
          <a:p>
            <a:pPr algn="just">
              <a:buFontTx/>
              <a:buChar char="-"/>
            </a:pPr>
            <a:endParaRPr lang="it-IT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833968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FDC2DA-FB73-BD46-A8B9-E1E6AC76F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48877"/>
            <a:ext cx="8229600" cy="676420"/>
          </a:xfrm>
        </p:spPr>
        <p:txBody>
          <a:bodyPr>
            <a:normAutofit fontScale="90000"/>
          </a:bodyPr>
          <a:lstStyle/>
          <a:p>
            <a:br>
              <a:rPr lang="it-IT" dirty="0">
                <a:latin typeface="Garamond" panose="02020404030301010803" pitchFamily="18" charset="0"/>
              </a:rPr>
            </a:br>
            <a:r>
              <a:rPr lang="it-IT" sz="3100" b="1" dirty="0">
                <a:latin typeface="Garamond" panose="02020404030301010803" pitchFamily="18" charset="0"/>
              </a:rPr>
              <a:t>Risultati</a:t>
            </a:r>
            <a:br>
              <a:rPr lang="it-IT" sz="3600" dirty="0">
                <a:latin typeface="Garamond" panose="02020404030301010803" pitchFamily="18" charset="0"/>
              </a:rPr>
            </a:br>
            <a:endParaRPr lang="it-IT" sz="3600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F6BF0F2-ED6C-A845-BA11-DEF8A6BD1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35024"/>
            <a:ext cx="8229600" cy="32596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it-IT" b="1" dirty="0">
                <a:latin typeface="Garamond" panose="02020404030301010803" pitchFamily="18" charset="0"/>
              </a:rPr>
              <a:t>Risultati</a:t>
            </a:r>
            <a:r>
              <a:rPr lang="it-IT" dirty="0">
                <a:latin typeface="Garamond" panose="02020404030301010803" pitchFamily="18" charset="0"/>
              </a:rPr>
              <a:t> </a:t>
            </a:r>
            <a:r>
              <a:rPr lang="it-IT" b="1" dirty="0">
                <a:latin typeface="Garamond" panose="02020404030301010803" pitchFamily="18" charset="0"/>
              </a:rPr>
              <a:t>positivi</a:t>
            </a:r>
            <a:r>
              <a:rPr lang="it-IT" dirty="0">
                <a:latin typeface="Garamond" panose="02020404030301010803" pitchFamily="18" charset="0"/>
              </a:rPr>
              <a:t> e nel complesso </a:t>
            </a:r>
            <a:r>
              <a:rPr lang="it-IT" b="1" dirty="0">
                <a:latin typeface="Garamond" panose="02020404030301010803" pitchFamily="18" charset="0"/>
              </a:rPr>
              <a:t>in</a:t>
            </a:r>
            <a:r>
              <a:rPr lang="it-IT" dirty="0">
                <a:latin typeface="Garamond" panose="02020404030301010803" pitchFamily="18" charset="0"/>
              </a:rPr>
              <a:t> </a:t>
            </a:r>
            <a:r>
              <a:rPr lang="it-IT" b="1" dirty="0">
                <a:latin typeface="Garamond" panose="02020404030301010803" pitchFamily="18" charset="0"/>
              </a:rPr>
              <a:t>linea</a:t>
            </a:r>
            <a:r>
              <a:rPr lang="it-IT" dirty="0">
                <a:latin typeface="Garamond" panose="02020404030301010803" pitchFamily="18" charset="0"/>
              </a:rPr>
              <a:t> con gli </a:t>
            </a:r>
            <a:r>
              <a:rPr lang="it-IT" b="1" dirty="0">
                <a:latin typeface="Garamond" panose="02020404030301010803" pitchFamily="18" charset="0"/>
              </a:rPr>
              <a:t>obiettivi</a:t>
            </a:r>
            <a:r>
              <a:rPr lang="it-IT" dirty="0">
                <a:latin typeface="Garamond" panose="02020404030301010803" pitchFamily="18" charset="0"/>
              </a:rPr>
              <a:t> previsti nella </a:t>
            </a:r>
            <a:r>
              <a:rPr lang="it-IT" b="1" dirty="0">
                <a:latin typeface="Garamond" panose="02020404030301010803" pitchFamily="18" charset="0"/>
              </a:rPr>
              <a:t>scheda</a:t>
            </a:r>
            <a:r>
              <a:rPr lang="it-IT" dirty="0">
                <a:latin typeface="Garamond" panose="02020404030301010803" pitchFamily="18" charset="0"/>
              </a:rPr>
              <a:t> di </a:t>
            </a:r>
            <a:r>
              <a:rPr lang="it-IT" b="1" dirty="0">
                <a:latin typeface="Garamond" panose="02020404030301010803" pitchFamily="18" charset="0"/>
              </a:rPr>
              <a:t>progettazione</a:t>
            </a:r>
            <a:r>
              <a:rPr lang="it-IT" dirty="0">
                <a:latin typeface="Garamond" panose="02020404030301010803" pitchFamily="18" charset="0"/>
              </a:rPr>
              <a:t>:</a:t>
            </a:r>
          </a:p>
          <a:p>
            <a:pPr algn="just">
              <a:buFontTx/>
              <a:buChar char="-"/>
            </a:pPr>
            <a:r>
              <a:rPr lang="it-IT" b="1" dirty="0">
                <a:latin typeface="Garamond" panose="02020404030301010803" pitchFamily="18" charset="0"/>
              </a:rPr>
              <a:t>partecipazione</a:t>
            </a:r>
            <a:r>
              <a:rPr lang="it-IT" dirty="0">
                <a:latin typeface="Garamond" panose="02020404030301010803" pitchFamily="18" charset="0"/>
              </a:rPr>
              <a:t> </a:t>
            </a:r>
            <a:r>
              <a:rPr lang="it-IT" b="1" dirty="0">
                <a:latin typeface="Garamond" panose="02020404030301010803" pitchFamily="18" charset="0"/>
              </a:rPr>
              <a:t>attiva</a:t>
            </a:r>
            <a:r>
              <a:rPr lang="it-IT" dirty="0">
                <a:latin typeface="Garamond" panose="02020404030301010803" pitchFamily="18" charset="0"/>
              </a:rPr>
              <a:t> nell’attività formativa di tutti gli allievi</a:t>
            </a:r>
          </a:p>
          <a:p>
            <a:pPr algn="just">
              <a:buFontTx/>
              <a:buChar char="-"/>
            </a:pPr>
            <a:r>
              <a:rPr lang="it-IT" b="1" dirty="0">
                <a:latin typeface="Garamond" panose="02020404030301010803" pitchFamily="18" charset="0"/>
              </a:rPr>
              <a:t>miglioramento</a:t>
            </a:r>
            <a:r>
              <a:rPr lang="it-IT" dirty="0">
                <a:latin typeface="Garamond" panose="02020404030301010803" pitchFamily="18" charset="0"/>
              </a:rPr>
              <a:t> generale dei </a:t>
            </a:r>
            <a:r>
              <a:rPr lang="it-IT" b="1" dirty="0">
                <a:latin typeface="Garamond" panose="02020404030301010803" pitchFamily="18" charset="0"/>
              </a:rPr>
              <a:t>comportamenti</a:t>
            </a:r>
            <a:r>
              <a:rPr lang="it-IT" dirty="0">
                <a:latin typeface="Garamond" panose="02020404030301010803" pitchFamily="18" charset="0"/>
              </a:rPr>
              <a:t> </a:t>
            </a:r>
            <a:r>
              <a:rPr lang="it-IT" b="1" dirty="0">
                <a:latin typeface="Garamond" panose="02020404030301010803" pitchFamily="18" charset="0"/>
              </a:rPr>
              <a:t>civici</a:t>
            </a:r>
            <a:r>
              <a:rPr lang="it-IT" dirty="0">
                <a:latin typeface="Garamond" panose="02020404030301010803" pitchFamily="18" charset="0"/>
              </a:rPr>
              <a:t>, individuali e collettivi, all’interno della classe</a:t>
            </a:r>
          </a:p>
          <a:p>
            <a:pPr algn="just">
              <a:buFontTx/>
              <a:buChar char="-"/>
            </a:pPr>
            <a:r>
              <a:rPr lang="it-IT" b="1" dirty="0">
                <a:latin typeface="Garamond" panose="02020404030301010803" pitchFamily="18" charset="0"/>
              </a:rPr>
              <a:t>consolidamento</a:t>
            </a:r>
            <a:r>
              <a:rPr lang="it-IT" dirty="0">
                <a:latin typeface="Garamond" panose="02020404030301010803" pitchFamily="18" charset="0"/>
              </a:rPr>
              <a:t> di </a:t>
            </a:r>
            <a:r>
              <a:rPr lang="it-IT" b="1" dirty="0">
                <a:latin typeface="Garamond" panose="02020404030301010803" pitchFamily="18" charset="0"/>
              </a:rPr>
              <a:t>modalità</a:t>
            </a:r>
            <a:r>
              <a:rPr lang="it-IT" dirty="0">
                <a:latin typeface="Garamond" panose="02020404030301010803" pitchFamily="18" charset="0"/>
              </a:rPr>
              <a:t> didattiche </a:t>
            </a:r>
            <a:r>
              <a:rPr lang="it-IT" b="1" dirty="0">
                <a:latin typeface="Garamond" panose="02020404030301010803" pitchFamily="18" charset="0"/>
              </a:rPr>
              <a:t>cooperative</a:t>
            </a:r>
          </a:p>
          <a:p>
            <a:pPr algn="just">
              <a:buFontTx/>
              <a:buChar char="-"/>
            </a:pPr>
            <a:r>
              <a:rPr lang="it-IT" b="1" dirty="0">
                <a:latin typeface="Garamond" panose="02020404030301010803" pitchFamily="18" charset="0"/>
              </a:rPr>
              <a:t>incremento</a:t>
            </a:r>
            <a:r>
              <a:rPr lang="it-IT" dirty="0">
                <a:latin typeface="Garamond" panose="02020404030301010803" pitchFamily="18" charset="0"/>
              </a:rPr>
              <a:t> dell’</a:t>
            </a:r>
            <a:r>
              <a:rPr lang="it-IT" b="1" dirty="0">
                <a:latin typeface="Garamond" panose="02020404030301010803" pitchFamily="18" charset="0"/>
              </a:rPr>
              <a:t>uso</a:t>
            </a:r>
            <a:r>
              <a:rPr lang="it-IT" dirty="0">
                <a:latin typeface="Garamond" panose="02020404030301010803" pitchFamily="18" charset="0"/>
              </a:rPr>
              <a:t> delle </a:t>
            </a:r>
            <a:r>
              <a:rPr lang="it-IT" b="1" dirty="0">
                <a:latin typeface="Garamond" panose="02020404030301010803" pitchFamily="18" charset="0"/>
              </a:rPr>
              <a:t>TIC</a:t>
            </a:r>
            <a:r>
              <a:rPr lang="it-IT" dirty="0">
                <a:latin typeface="Garamond" panose="02020404030301010803" pitchFamily="18" charset="0"/>
              </a:rPr>
              <a:t> e delle </a:t>
            </a:r>
            <a:r>
              <a:rPr lang="it-IT" b="1" dirty="0">
                <a:latin typeface="Garamond" panose="02020404030301010803" pitchFamily="18" charset="0"/>
              </a:rPr>
              <a:t>piattaforme</a:t>
            </a:r>
            <a:r>
              <a:rPr lang="it-IT" dirty="0">
                <a:latin typeface="Garamond" panose="02020404030301010803" pitchFamily="18" charset="0"/>
              </a:rPr>
              <a:t> </a:t>
            </a:r>
            <a:r>
              <a:rPr lang="it-IT" b="1" dirty="0">
                <a:latin typeface="Garamond" panose="02020404030301010803" pitchFamily="18" charset="0"/>
              </a:rPr>
              <a:t>educative</a:t>
            </a:r>
            <a:r>
              <a:rPr lang="it-IT" dirty="0">
                <a:latin typeface="Garamond" panose="02020404030301010803" pitchFamily="18" charset="0"/>
              </a:rPr>
              <a:t>  </a:t>
            </a:r>
          </a:p>
          <a:p>
            <a:pPr algn="just">
              <a:buFontTx/>
              <a:buChar char="-"/>
            </a:pPr>
            <a:r>
              <a:rPr lang="it-IT" dirty="0">
                <a:latin typeface="Garamond" panose="02020404030301010803" pitchFamily="18" charset="0"/>
              </a:rPr>
              <a:t>alcuni </a:t>
            </a:r>
            <a:r>
              <a:rPr lang="it-IT" b="1" dirty="0">
                <a:latin typeface="Garamond" panose="02020404030301010803" pitchFamily="18" charset="0"/>
              </a:rPr>
              <a:t>prodotti</a:t>
            </a:r>
            <a:r>
              <a:rPr lang="it-IT" dirty="0">
                <a:latin typeface="Garamond" panose="02020404030301010803" pitchFamily="18" charset="0"/>
              </a:rPr>
              <a:t> </a:t>
            </a:r>
            <a:r>
              <a:rPr lang="it-IT" b="1" dirty="0">
                <a:latin typeface="Garamond" panose="02020404030301010803" pitchFamily="18" charset="0"/>
              </a:rPr>
              <a:t>finali</a:t>
            </a:r>
            <a:r>
              <a:rPr lang="it-IT" dirty="0">
                <a:latin typeface="Garamond" panose="02020404030301010803" pitchFamily="18" charset="0"/>
              </a:rPr>
              <a:t> </a:t>
            </a:r>
            <a:r>
              <a:rPr lang="it-IT" b="1" dirty="0">
                <a:latin typeface="Garamond" panose="02020404030301010803" pitchFamily="18" charset="0"/>
              </a:rPr>
              <a:t>originali</a:t>
            </a:r>
            <a:r>
              <a:rPr lang="it-IT" dirty="0">
                <a:latin typeface="Garamond" panose="02020404030301010803" pitchFamily="18" charset="0"/>
              </a:rPr>
              <a:t> e </a:t>
            </a:r>
            <a:r>
              <a:rPr lang="it-IT" b="1" dirty="0">
                <a:latin typeface="Garamond" panose="02020404030301010803" pitchFamily="18" charset="0"/>
              </a:rPr>
              <a:t>apprezzabili</a:t>
            </a:r>
            <a:r>
              <a:rPr lang="it-IT" dirty="0">
                <a:latin typeface="Garamond" panose="020204040303010108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5849990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FDC2DA-FB73-BD46-A8B9-E1E6AC76F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77825"/>
          </a:xfrm>
        </p:spPr>
        <p:txBody>
          <a:bodyPr>
            <a:normAutofit fontScale="90000"/>
          </a:bodyPr>
          <a:lstStyle/>
          <a:p>
            <a:br>
              <a:rPr lang="it-IT" dirty="0">
                <a:latin typeface="Garamond" panose="02020404030301010803" pitchFamily="18" charset="0"/>
              </a:rPr>
            </a:br>
            <a:r>
              <a:rPr lang="it-IT" sz="3100" b="1" dirty="0">
                <a:latin typeface="Garamond" panose="02020404030301010803" pitchFamily="18" charset="0"/>
              </a:rPr>
              <a:t>Potenzialità della metodologia e prospettive future. La dimensione trasversale</a:t>
            </a:r>
            <a:br>
              <a:rPr lang="it-IT" sz="3600" dirty="0">
                <a:latin typeface="Garamond" panose="02020404030301010803" pitchFamily="18" charset="0"/>
              </a:rPr>
            </a:br>
            <a:endParaRPr lang="it-IT" sz="3600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F6BF0F2-ED6C-A845-BA11-DEF8A6BD1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20982"/>
            <a:ext cx="8229600" cy="297364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b="1" dirty="0">
                <a:latin typeface="Garamond" panose="02020404030301010803" pitchFamily="18" charset="0"/>
              </a:rPr>
              <a:t>Intrinseca</a:t>
            </a:r>
            <a:r>
              <a:rPr lang="it-IT" dirty="0">
                <a:latin typeface="Garamond" panose="02020404030301010803" pitchFamily="18" charset="0"/>
              </a:rPr>
              <a:t> </a:t>
            </a:r>
            <a:r>
              <a:rPr lang="it-IT" b="1" dirty="0">
                <a:latin typeface="Garamond" panose="02020404030301010803" pitchFamily="18" charset="0"/>
              </a:rPr>
              <a:t>trasversalità</a:t>
            </a:r>
            <a:r>
              <a:rPr lang="it-IT" dirty="0">
                <a:latin typeface="Garamond" panose="02020404030301010803" pitchFamily="18" charset="0"/>
              </a:rPr>
              <a:t> della </a:t>
            </a:r>
            <a:r>
              <a:rPr lang="it-IT" b="1" dirty="0">
                <a:latin typeface="Garamond" panose="02020404030301010803" pitchFamily="18" charset="0"/>
              </a:rPr>
              <a:t>metodologia</a:t>
            </a:r>
            <a:r>
              <a:rPr lang="it-IT" dirty="0">
                <a:latin typeface="Garamond" panose="02020404030301010803" pitchFamily="18" charset="0"/>
              </a:rPr>
              <a:t>:</a:t>
            </a:r>
          </a:p>
          <a:p>
            <a:pPr algn="just">
              <a:buFontTx/>
              <a:buChar char="-"/>
            </a:pPr>
            <a:r>
              <a:rPr lang="it-IT" b="1" dirty="0">
                <a:latin typeface="Garamond" panose="02020404030301010803" pitchFamily="18" charset="0"/>
              </a:rPr>
              <a:t>modalità</a:t>
            </a:r>
            <a:r>
              <a:rPr lang="it-IT" dirty="0">
                <a:latin typeface="Garamond" panose="02020404030301010803" pitchFamily="18" charset="0"/>
              </a:rPr>
              <a:t> </a:t>
            </a:r>
            <a:r>
              <a:rPr lang="it-IT" b="1" dirty="0">
                <a:latin typeface="Garamond" panose="02020404030301010803" pitchFamily="18" charset="0"/>
              </a:rPr>
              <a:t>efficace</a:t>
            </a:r>
            <a:r>
              <a:rPr lang="it-IT" dirty="0">
                <a:latin typeface="Garamond" panose="02020404030301010803" pitchFamily="18" charset="0"/>
              </a:rPr>
              <a:t>, se </a:t>
            </a:r>
            <a:r>
              <a:rPr lang="it-IT" b="1" dirty="0">
                <a:latin typeface="Garamond" panose="02020404030301010803" pitchFamily="18" charset="0"/>
              </a:rPr>
              <a:t>integrata</a:t>
            </a:r>
            <a:r>
              <a:rPr lang="it-IT" dirty="0">
                <a:latin typeface="Garamond" panose="02020404030301010803" pitchFamily="18" charset="0"/>
              </a:rPr>
              <a:t> </a:t>
            </a:r>
            <a:r>
              <a:rPr lang="it-IT" b="1" dirty="0">
                <a:latin typeface="Garamond" panose="02020404030301010803" pitchFamily="18" charset="0"/>
              </a:rPr>
              <a:t>stabilmente</a:t>
            </a:r>
            <a:r>
              <a:rPr lang="it-IT" dirty="0">
                <a:latin typeface="Garamond" panose="02020404030301010803" pitchFamily="18" charset="0"/>
              </a:rPr>
              <a:t> nelle </a:t>
            </a:r>
            <a:r>
              <a:rPr lang="it-IT" b="1" cap="small" dirty="0">
                <a:latin typeface="Garamond" panose="02020404030301010803" pitchFamily="18" charset="0"/>
              </a:rPr>
              <a:t>uda</a:t>
            </a:r>
            <a:r>
              <a:rPr lang="it-IT" cap="small" dirty="0">
                <a:latin typeface="Garamond" panose="02020404030301010803" pitchFamily="18" charset="0"/>
              </a:rPr>
              <a:t> </a:t>
            </a:r>
            <a:r>
              <a:rPr lang="it-IT" dirty="0">
                <a:latin typeface="Garamond" panose="02020404030301010803" pitchFamily="18" charset="0"/>
              </a:rPr>
              <a:t>(Unità di apprendimento), per </a:t>
            </a:r>
            <a:r>
              <a:rPr lang="it-IT" b="1" dirty="0">
                <a:latin typeface="Garamond" panose="02020404030301010803" pitchFamily="18" charset="0"/>
              </a:rPr>
              <a:t>avviare</a:t>
            </a:r>
            <a:r>
              <a:rPr lang="it-IT" dirty="0">
                <a:latin typeface="Garamond" panose="02020404030301010803" pitchFamily="18" charset="0"/>
              </a:rPr>
              <a:t> tutti i nostri </a:t>
            </a:r>
            <a:r>
              <a:rPr lang="it-IT" b="1" dirty="0">
                <a:latin typeface="Garamond" panose="02020404030301010803" pitchFamily="18" charset="0"/>
              </a:rPr>
              <a:t>insegnamenti</a:t>
            </a:r>
            <a:r>
              <a:rPr lang="it-IT" dirty="0">
                <a:latin typeface="Garamond" panose="02020404030301010803" pitchFamily="18" charset="0"/>
              </a:rPr>
              <a:t> </a:t>
            </a:r>
            <a:r>
              <a:rPr lang="it-IT" b="1" dirty="0">
                <a:latin typeface="Garamond" panose="02020404030301010803" pitchFamily="18" charset="0"/>
              </a:rPr>
              <a:t>verso</a:t>
            </a:r>
            <a:r>
              <a:rPr lang="it-IT" dirty="0">
                <a:latin typeface="Garamond" panose="02020404030301010803" pitchFamily="18" charset="0"/>
              </a:rPr>
              <a:t> </a:t>
            </a:r>
            <a:r>
              <a:rPr lang="it-IT" b="1" dirty="0">
                <a:latin typeface="Garamond" panose="02020404030301010803" pitchFamily="18" charset="0"/>
              </a:rPr>
              <a:t>interconnessioni</a:t>
            </a:r>
            <a:r>
              <a:rPr lang="it-IT" dirty="0">
                <a:latin typeface="Garamond" panose="02020404030301010803" pitchFamily="18" charset="0"/>
              </a:rPr>
              <a:t> opportunamente </a:t>
            </a:r>
            <a:r>
              <a:rPr lang="it-IT" b="1" dirty="0">
                <a:latin typeface="Garamond" panose="02020404030301010803" pitchFamily="18" charset="0"/>
              </a:rPr>
              <a:t>ragionate</a:t>
            </a:r>
            <a:r>
              <a:rPr lang="it-IT" dirty="0">
                <a:latin typeface="Garamond" panose="02020404030301010803" pitchFamily="18" charset="0"/>
              </a:rPr>
              <a:t> e </a:t>
            </a:r>
            <a:r>
              <a:rPr lang="it-IT" b="1" dirty="0">
                <a:latin typeface="Garamond" panose="02020404030301010803" pitchFamily="18" charset="0"/>
              </a:rPr>
              <a:t>pianificate</a:t>
            </a:r>
            <a:r>
              <a:rPr lang="it-IT" dirty="0">
                <a:latin typeface="Garamond" panose="02020404030301010803" pitchFamily="18" charset="0"/>
              </a:rPr>
              <a:t> </a:t>
            </a:r>
          </a:p>
          <a:p>
            <a:pPr algn="just">
              <a:buFontTx/>
              <a:buChar char="-"/>
            </a:pPr>
            <a:r>
              <a:rPr lang="it-IT" b="1" dirty="0">
                <a:latin typeface="Garamond" panose="02020404030301010803" pitchFamily="18" charset="0"/>
              </a:rPr>
              <a:t>possibilità</a:t>
            </a:r>
            <a:r>
              <a:rPr lang="it-IT" dirty="0">
                <a:latin typeface="Garamond" panose="02020404030301010803" pitchFamily="18" charset="0"/>
              </a:rPr>
              <a:t> di </a:t>
            </a:r>
            <a:r>
              <a:rPr lang="it-IT" b="1" dirty="0">
                <a:latin typeface="Garamond" panose="02020404030301010803" pitchFamily="18" charset="0"/>
              </a:rPr>
              <a:t>fornire</a:t>
            </a:r>
            <a:r>
              <a:rPr lang="it-IT" dirty="0">
                <a:latin typeface="Garamond" panose="02020404030301010803" pitchFamily="18" charset="0"/>
              </a:rPr>
              <a:t> </a:t>
            </a:r>
            <a:r>
              <a:rPr lang="it-IT" b="1" dirty="0">
                <a:latin typeface="Garamond" panose="02020404030301010803" pitchFamily="18" charset="0"/>
              </a:rPr>
              <a:t>agli</a:t>
            </a:r>
            <a:r>
              <a:rPr lang="it-IT" dirty="0">
                <a:latin typeface="Garamond" panose="02020404030301010803" pitchFamily="18" charset="0"/>
              </a:rPr>
              <a:t> </a:t>
            </a:r>
            <a:r>
              <a:rPr lang="it-IT" b="1" dirty="0">
                <a:latin typeface="Garamond" panose="02020404030301010803" pitchFamily="18" charset="0"/>
              </a:rPr>
              <a:t>allievi</a:t>
            </a:r>
            <a:r>
              <a:rPr lang="it-IT" dirty="0">
                <a:latin typeface="Garamond" panose="02020404030301010803" pitchFamily="18" charset="0"/>
              </a:rPr>
              <a:t> un </a:t>
            </a:r>
            <a:r>
              <a:rPr lang="it-IT" b="1" dirty="0">
                <a:latin typeface="Garamond" panose="02020404030301010803" pitchFamily="18" charset="0"/>
              </a:rPr>
              <a:t>esempio</a:t>
            </a:r>
            <a:r>
              <a:rPr lang="it-IT" dirty="0">
                <a:latin typeface="Garamond" panose="02020404030301010803" pitchFamily="18" charset="0"/>
              </a:rPr>
              <a:t> </a:t>
            </a:r>
            <a:r>
              <a:rPr lang="it-IT" b="1" dirty="0">
                <a:latin typeface="Garamond" panose="02020404030301010803" pitchFamily="18" charset="0"/>
              </a:rPr>
              <a:t>pratico</a:t>
            </a:r>
            <a:r>
              <a:rPr lang="it-IT" dirty="0">
                <a:latin typeface="Garamond" panose="02020404030301010803" pitchFamily="18" charset="0"/>
              </a:rPr>
              <a:t> e ben costruito per </a:t>
            </a:r>
            <a:r>
              <a:rPr lang="it-IT" b="1" dirty="0">
                <a:latin typeface="Garamond" panose="02020404030301010803" pitchFamily="18" charset="0"/>
              </a:rPr>
              <a:t>rafforzare</a:t>
            </a:r>
            <a:r>
              <a:rPr lang="it-IT" dirty="0">
                <a:latin typeface="Garamond" panose="02020404030301010803" pitchFamily="18" charset="0"/>
              </a:rPr>
              <a:t> le proprie </a:t>
            </a:r>
            <a:r>
              <a:rPr lang="it-IT" b="1" dirty="0">
                <a:latin typeface="Garamond" panose="02020404030301010803" pitchFamily="18" charset="0"/>
              </a:rPr>
              <a:t>capacità</a:t>
            </a:r>
            <a:r>
              <a:rPr lang="it-IT" dirty="0">
                <a:latin typeface="Garamond" panose="02020404030301010803" pitchFamily="18" charset="0"/>
              </a:rPr>
              <a:t> di </a:t>
            </a:r>
            <a:r>
              <a:rPr lang="it-IT" b="1" dirty="0">
                <a:latin typeface="Garamond" panose="02020404030301010803" pitchFamily="18" charset="0"/>
              </a:rPr>
              <a:t>correlazioni</a:t>
            </a:r>
            <a:r>
              <a:rPr lang="it-IT" dirty="0">
                <a:latin typeface="Garamond" panose="02020404030301010803" pitchFamily="18" charset="0"/>
              </a:rPr>
              <a:t> </a:t>
            </a:r>
            <a:r>
              <a:rPr lang="it-IT" b="1" dirty="0">
                <a:latin typeface="Garamond" panose="02020404030301010803" pitchFamily="18" charset="0"/>
              </a:rPr>
              <a:t>interdisciplinari</a:t>
            </a:r>
            <a:r>
              <a:rPr lang="it-IT" dirty="0">
                <a:latin typeface="Garamond" panose="020204040303010108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40761607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FDC2DA-FB73-BD46-A8B9-E1E6AC76F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48876"/>
            <a:ext cx="8229600" cy="922477"/>
          </a:xfrm>
        </p:spPr>
        <p:txBody>
          <a:bodyPr>
            <a:normAutofit fontScale="90000"/>
          </a:bodyPr>
          <a:lstStyle/>
          <a:p>
            <a:br>
              <a:rPr lang="it-IT" dirty="0">
                <a:latin typeface="Garamond" panose="02020404030301010803" pitchFamily="18" charset="0"/>
              </a:rPr>
            </a:br>
            <a:r>
              <a:rPr lang="it-IT" sz="3100" b="1" dirty="0">
                <a:latin typeface="Garamond" panose="02020404030301010803" pitchFamily="18" charset="0"/>
              </a:rPr>
              <a:t>Il modello </a:t>
            </a:r>
            <a:r>
              <a:rPr lang="it-IT" sz="3100" b="1" i="1" cap="small" dirty="0">
                <a:latin typeface="Garamond" panose="02020404030301010803" pitchFamily="18" charset="0"/>
              </a:rPr>
              <a:t>paths</a:t>
            </a:r>
            <a:r>
              <a:rPr lang="it-IT" sz="3100" b="1" dirty="0">
                <a:latin typeface="Garamond" panose="02020404030301010803" pitchFamily="18" charset="0"/>
              </a:rPr>
              <a:t>, l’apprendimento permanente e le competenze testuali</a:t>
            </a:r>
            <a:br>
              <a:rPr lang="it-IT" sz="3600" dirty="0">
                <a:latin typeface="Garamond" panose="02020404030301010803" pitchFamily="18" charset="0"/>
              </a:rPr>
            </a:br>
            <a:endParaRPr lang="it-IT" sz="3600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F6BF0F2-ED6C-A845-BA11-DEF8A6BD1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20982"/>
            <a:ext cx="8229600" cy="297364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it-IT" dirty="0">
                <a:latin typeface="Garamond" panose="02020404030301010803" pitchFamily="18" charset="0"/>
              </a:rPr>
              <a:t>La </a:t>
            </a:r>
            <a:r>
              <a:rPr lang="it-IT" b="1" dirty="0">
                <a:latin typeface="Garamond" panose="02020404030301010803" pitchFamily="18" charset="0"/>
              </a:rPr>
              <a:t>metodologia</a:t>
            </a:r>
            <a:r>
              <a:rPr lang="it-IT" dirty="0">
                <a:latin typeface="Garamond" panose="02020404030301010803" pitchFamily="18" charset="0"/>
              </a:rPr>
              <a:t>,</a:t>
            </a:r>
            <a:r>
              <a:rPr lang="it-IT" b="1" dirty="0">
                <a:latin typeface="Garamond" panose="02020404030301010803" pitchFamily="18" charset="0"/>
              </a:rPr>
              <a:t> fondata </a:t>
            </a:r>
            <a:r>
              <a:rPr lang="it-IT" dirty="0">
                <a:latin typeface="Garamond" panose="02020404030301010803" pitchFamily="18" charset="0"/>
              </a:rPr>
              <a:t>sulla</a:t>
            </a:r>
            <a:r>
              <a:rPr lang="it-IT" b="1" dirty="0">
                <a:latin typeface="Garamond" panose="02020404030301010803" pitchFamily="18" charset="0"/>
              </a:rPr>
              <a:t> lettura </a:t>
            </a:r>
            <a:r>
              <a:rPr lang="it-IT" dirty="0">
                <a:latin typeface="Garamond" panose="02020404030301010803" pitchFamily="18" charset="0"/>
              </a:rPr>
              <a:t>e</a:t>
            </a:r>
            <a:r>
              <a:rPr lang="it-IT" b="1" dirty="0">
                <a:latin typeface="Garamond" panose="02020404030301010803" pitchFamily="18" charset="0"/>
              </a:rPr>
              <a:t> comprensione </a:t>
            </a:r>
            <a:r>
              <a:rPr lang="it-IT" dirty="0">
                <a:latin typeface="Garamond" panose="02020404030301010803" pitchFamily="18" charset="0"/>
              </a:rPr>
              <a:t>di</a:t>
            </a:r>
            <a:r>
              <a:rPr lang="it-IT" b="1" dirty="0">
                <a:latin typeface="Garamond" panose="02020404030301010803" pitchFamily="18" charset="0"/>
              </a:rPr>
              <a:t>  varie tipologie testuali</a:t>
            </a:r>
            <a:r>
              <a:rPr lang="it-IT" dirty="0">
                <a:latin typeface="Garamond" panose="02020404030301010803" pitchFamily="18" charset="0"/>
              </a:rPr>
              <a:t>,</a:t>
            </a:r>
            <a:r>
              <a:rPr lang="it-IT" b="1" dirty="0">
                <a:latin typeface="Garamond" panose="02020404030301010803" pitchFamily="18" charset="0"/>
              </a:rPr>
              <a:t> favorisce </a:t>
            </a:r>
            <a:r>
              <a:rPr lang="it-IT" dirty="0">
                <a:latin typeface="Garamond" panose="02020404030301010803" pitchFamily="18" charset="0"/>
              </a:rPr>
              <a:t>un</a:t>
            </a:r>
            <a:r>
              <a:rPr lang="it-IT" b="1" dirty="0">
                <a:latin typeface="Garamond" panose="02020404030301010803" pitchFamily="18" charset="0"/>
              </a:rPr>
              <a:t> apprendimento permanente </a:t>
            </a:r>
            <a:r>
              <a:rPr lang="it-IT" dirty="0">
                <a:latin typeface="Garamond" panose="02020404030301010803" pitchFamily="18" charset="0"/>
              </a:rPr>
              <a:t>e lo</a:t>
            </a:r>
            <a:r>
              <a:rPr lang="it-IT" b="1" dirty="0">
                <a:latin typeface="Garamond" panose="02020404030301010803" pitchFamily="18" charset="0"/>
              </a:rPr>
              <a:t> sviluppo </a:t>
            </a:r>
            <a:r>
              <a:rPr lang="it-IT" dirty="0">
                <a:latin typeface="Garamond" panose="02020404030301010803" pitchFamily="18" charset="0"/>
              </a:rPr>
              <a:t>di</a:t>
            </a:r>
            <a:r>
              <a:rPr lang="it-IT" b="1" dirty="0">
                <a:latin typeface="Garamond" panose="02020404030301010803" pitchFamily="18" charset="0"/>
              </a:rPr>
              <a:t> </a:t>
            </a:r>
            <a:r>
              <a:rPr lang="it-IT" dirty="0">
                <a:latin typeface="Garamond" panose="02020404030301010803" pitchFamily="18" charset="0"/>
              </a:rPr>
              <a:t>precise</a:t>
            </a:r>
            <a:r>
              <a:rPr lang="it-IT" b="1" dirty="0">
                <a:latin typeface="Garamond" panose="02020404030301010803" pitchFamily="18" charset="0"/>
              </a:rPr>
              <a:t> competenze testuali:</a:t>
            </a:r>
            <a:endParaRPr lang="it-IT" dirty="0">
              <a:latin typeface="Garamond" panose="02020404030301010803" pitchFamily="18" charset="0"/>
            </a:endParaRPr>
          </a:p>
          <a:p>
            <a:pPr algn="just">
              <a:buFontTx/>
              <a:buChar char="-"/>
            </a:pPr>
            <a:r>
              <a:rPr lang="it-IT" b="1" dirty="0">
                <a:latin typeface="Garamond" panose="02020404030301010803" pitchFamily="18" charset="0"/>
              </a:rPr>
              <a:t>corretto</a:t>
            </a:r>
            <a:r>
              <a:rPr lang="it-IT" dirty="0">
                <a:latin typeface="Garamond" panose="02020404030301010803" pitchFamily="18" charset="0"/>
              </a:rPr>
              <a:t> </a:t>
            </a:r>
            <a:r>
              <a:rPr lang="it-IT" b="1" dirty="0">
                <a:latin typeface="Garamond" panose="02020404030301010803" pitchFamily="18" charset="0"/>
              </a:rPr>
              <a:t>uso</a:t>
            </a:r>
            <a:r>
              <a:rPr lang="it-IT" dirty="0">
                <a:latin typeface="Garamond" panose="02020404030301010803" pitchFamily="18" charset="0"/>
              </a:rPr>
              <a:t> delle </a:t>
            </a:r>
            <a:r>
              <a:rPr lang="it-IT" b="1" dirty="0">
                <a:latin typeface="Garamond" panose="02020404030301010803" pitchFamily="18" charset="0"/>
              </a:rPr>
              <a:t>fonti</a:t>
            </a:r>
          </a:p>
          <a:p>
            <a:pPr algn="just">
              <a:buFontTx/>
              <a:buChar char="-"/>
            </a:pPr>
            <a:r>
              <a:rPr lang="it-IT" b="1" dirty="0">
                <a:latin typeface="Garamond" panose="02020404030301010803" pitchFamily="18" charset="0"/>
              </a:rPr>
              <a:t>selezione</a:t>
            </a:r>
            <a:r>
              <a:rPr lang="it-IT" dirty="0">
                <a:latin typeface="Garamond" panose="02020404030301010803" pitchFamily="18" charset="0"/>
              </a:rPr>
              <a:t> </a:t>
            </a:r>
            <a:r>
              <a:rPr lang="it-IT" b="1" dirty="0">
                <a:latin typeface="Garamond" panose="02020404030301010803" pitchFamily="18" charset="0"/>
              </a:rPr>
              <a:t>critica, gestione e gerarchia </a:t>
            </a:r>
            <a:r>
              <a:rPr lang="it-IT" dirty="0">
                <a:latin typeface="Garamond" panose="02020404030301010803" pitchFamily="18" charset="0"/>
              </a:rPr>
              <a:t>delle </a:t>
            </a:r>
            <a:r>
              <a:rPr lang="it-IT" b="1" dirty="0">
                <a:latin typeface="Garamond" panose="02020404030301010803" pitchFamily="18" charset="0"/>
              </a:rPr>
              <a:t>informazioni</a:t>
            </a:r>
          </a:p>
          <a:p>
            <a:pPr algn="just">
              <a:buFontTx/>
              <a:buChar char="-"/>
            </a:pPr>
            <a:r>
              <a:rPr lang="it-IT" b="1" dirty="0">
                <a:latin typeface="Garamond" panose="02020404030301010803" pitchFamily="18" charset="0"/>
              </a:rPr>
              <a:t>rispetto</a:t>
            </a:r>
            <a:r>
              <a:rPr lang="it-IT" dirty="0">
                <a:latin typeface="Garamond" panose="02020404030301010803" pitchFamily="18" charset="0"/>
              </a:rPr>
              <a:t> rigoroso del </a:t>
            </a:r>
            <a:r>
              <a:rPr lang="it-IT" b="1" dirty="0">
                <a:latin typeface="Garamond" panose="02020404030301010803" pitchFamily="18" charset="0"/>
              </a:rPr>
              <a:t>testo</a:t>
            </a:r>
            <a:r>
              <a:rPr lang="it-IT" dirty="0">
                <a:latin typeface="Garamond" panose="02020404030301010803" pitchFamily="18" charset="0"/>
              </a:rPr>
              <a:t> come </a:t>
            </a:r>
            <a:r>
              <a:rPr lang="it-IT" b="1" dirty="0">
                <a:latin typeface="Garamond" panose="02020404030301010803" pitchFamily="18" charset="0"/>
              </a:rPr>
              <a:t>dato</a:t>
            </a:r>
            <a:r>
              <a:rPr lang="it-IT" dirty="0">
                <a:latin typeface="Garamond" panose="02020404030301010803" pitchFamily="18" charset="0"/>
              </a:rPr>
              <a:t> </a:t>
            </a:r>
            <a:r>
              <a:rPr lang="it-IT" b="1" dirty="0">
                <a:latin typeface="Garamond" panose="02020404030301010803" pitchFamily="18" charset="0"/>
              </a:rPr>
              <a:t>scientifico</a:t>
            </a:r>
            <a:r>
              <a:rPr lang="it-IT" dirty="0">
                <a:latin typeface="Garamond" panose="02020404030301010803" pitchFamily="18" charset="0"/>
              </a:rPr>
              <a:t> e </a:t>
            </a:r>
            <a:r>
              <a:rPr lang="it-IT" b="1" dirty="0">
                <a:latin typeface="Garamond" panose="02020404030301010803" pitchFamily="18" charset="0"/>
              </a:rPr>
              <a:t>non</a:t>
            </a:r>
            <a:r>
              <a:rPr lang="it-IT" dirty="0">
                <a:latin typeface="Garamond" panose="02020404030301010803" pitchFamily="18" charset="0"/>
              </a:rPr>
              <a:t> come </a:t>
            </a:r>
            <a:r>
              <a:rPr lang="it-IT" b="1" dirty="0">
                <a:latin typeface="Garamond" panose="02020404030301010803" pitchFamily="18" charset="0"/>
              </a:rPr>
              <a:t>pre-testo</a:t>
            </a:r>
          </a:p>
          <a:p>
            <a:pPr algn="just">
              <a:buFontTx/>
              <a:buChar char="-"/>
            </a:pPr>
            <a:r>
              <a:rPr lang="it-IT" b="1" dirty="0">
                <a:latin typeface="Garamond" panose="02020404030301010803" pitchFamily="18" charset="0"/>
              </a:rPr>
              <a:t>potenziamento</a:t>
            </a:r>
            <a:r>
              <a:rPr lang="it-IT" dirty="0">
                <a:latin typeface="Garamond" panose="02020404030301010803" pitchFamily="18" charset="0"/>
              </a:rPr>
              <a:t> delle </a:t>
            </a:r>
            <a:r>
              <a:rPr lang="it-IT" b="1" dirty="0">
                <a:latin typeface="Garamond" panose="02020404030301010803" pitchFamily="18" charset="0"/>
              </a:rPr>
              <a:t>competenze</a:t>
            </a:r>
            <a:r>
              <a:rPr lang="it-IT" dirty="0">
                <a:latin typeface="Garamond" panose="02020404030301010803" pitchFamily="18" charset="0"/>
              </a:rPr>
              <a:t> </a:t>
            </a:r>
            <a:r>
              <a:rPr lang="it-IT" b="1" dirty="0">
                <a:latin typeface="Garamond" panose="02020404030301010803" pitchFamily="18" charset="0"/>
              </a:rPr>
              <a:t>scrittorie e comunicative</a:t>
            </a:r>
            <a:r>
              <a:rPr lang="it-IT" dirty="0">
                <a:latin typeface="Garamond" panose="02020404030301010803" pitchFamily="18" charset="0"/>
              </a:rPr>
              <a:t> in generale.</a:t>
            </a:r>
          </a:p>
          <a:p>
            <a:pPr marL="0" indent="0" algn="just">
              <a:buNone/>
            </a:pPr>
            <a:endParaRPr lang="it-IT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055989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692ADA-433D-5F45-B021-A29EF747C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66345"/>
            <a:ext cx="8229600" cy="868680"/>
          </a:xfrm>
        </p:spPr>
        <p:txBody>
          <a:bodyPr>
            <a:normAutofit fontScale="90000"/>
          </a:bodyPr>
          <a:lstStyle/>
          <a:p>
            <a:br>
              <a:rPr lang="it-IT" sz="3600" dirty="0">
                <a:latin typeface="Garamond" panose="02020404030301010803" pitchFamily="18" charset="0"/>
              </a:rPr>
            </a:br>
            <a:r>
              <a:rPr lang="it-IT" sz="2700" b="1" dirty="0">
                <a:latin typeface="Garamond" panose="02020404030301010803" pitchFamily="18" charset="0"/>
              </a:rPr>
              <a:t>Il metodo anche come risorsa per lo sviluppo delle competenze linguistico-lessicali</a:t>
            </a:r>
            <a:br>
              <a:rPr lang="it-IT" sz="3100" dirty="0">
                <a:latin typeface="Garamond" panose="02020404030301010803" pitchFamily="18" charset="0"/>
              </a:rPr>
            </a:br>
            <a:endParaRPr lang="it-IT" sz="3100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8899FC6-3A40-4E45-9313-D4E9E589DD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35025"/>
            <a:ext cx="8229600" cy="3259599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it-IT" dirty="0">
                <a:latin typeface="Garamond" panose="02020404030301010803" pitchFamily="18" charset="0"/>
              </a:rPr>
              <a:t>Se ai materiali disciplinari si affianca anche la </a:t>
            </a:r>
            <a:r>
              <a:rPr lang="it-IT" b="1" dirty="0">
                <a:latin typeface="Garamond" panose="02020404030301010803" pitchFamily="18" charset="0"/>
              </a:rPr>
              <a:t>voce</a:t>
            </a:r>
            <a:r>
              <a:rPr lang="it-IT" dirty="0">
                <a:latin typeface="Garamond" panose="02020404030301010803" pitchFamily="18" charset="0"/>
              </a:rPr>
              <a:t> </a:t>
            </a:r>
            <a:r>
              <a:rPr lang="it-IT" b="1" dirty="0">
                <a:latin typeface="Garamond" panose="02020404030301010803" pitchFamily="18" charset="0"/>
              </a:rPr>
              <a:t>glossata</a:t>
            </a:r>
            <a:r>
              <a:rPr lang="it-IT" dirty="0">
                <a:latin typeface="Garamond" panose="02020404030301010803" pitchFamily="18" charset="0"/>
              </a:rPr>
              <a:t> nel </a:t>
            </a:r>
            <a:r>
              <a:rPr lang="it-IT" b="1" dirty="0">
                <a:latin typeface="Garamond" panose="02020404030301010803" pitchFamily="18" charset="0"/>
              </a:rPr>
              <a:t>dizionario</a:t>
            </a:r>
            <a:r>
              <a:rPr lang="it-IT" dirty="0">
                <a:latin typeface="Garamond" panose="02020404030301010803" pitchFamily="18" charset="0"/>
              </a:rPr>
              <a:t> relativa alla </a:t>
            </a:r>
            <a:r>
              <a:rPr lang="it-IT" b="1" dirty="0">
                <a:latin typeface="Garamond" panose="02020404030301010803" pitchFamily="18" charset="0"/>
              </a:rPr>
              <a:t>parola</a:t>
            </a:r>
            <a:r>
              <a:rPr lang="it-IT" dirty="0">
                <a:latin typeface="Garamond" panose="02020404030301010803" pitchFamily="18" charset="0"/>
              </a:rPr>
              <a:t> </a:t>
            </a:r>
            <a:r>
              <a:rPr lang="it-IT" b="1" dirty="0">
                <a:latin typeface="Garamond" panose="02020404030301010803" pitchFamily="18" charset="0"/>
              </a:rPr>
              <a:t>proposta</a:t>
            </a:r>
            <a:r>
              <a:rPr lang="it-IT" dirty="0">
                <a:latin typeface="Garamond" panose="02020404030301010803" pitchFamily="18" charset="0"/>
              </a:rPr>
              <a:t>, il </a:t>
            </a:r>
            <a:r>
              <a:rPr lang="it-IT" b="1" dirty="0">
                <a:latin typeface="Garamond" panose="02020404030301010803" pitchFamily="18" charset="0"/>
              </a:rPr>
              <a:t>metodo</a:t>
            </a:r>
            <a:r>
              <a:rPr lang="it-IT" dirty="0">
                <a:latin typeface="Garamond" panose="02020404030301010803" pitchFamily="18" charset="0"/>
              </a:rPr>
              <a:t> </a:t>
            </a:r>
            <a:r>
              <a:rPr lang="it-IT" b="1" i="1" cap="small" dirty="0">
                <a:latin typeface="Garamond" panose="02020404030301010803" pitchFamily="18" charset="0"/>
              </a:rPr>
              <a:t>paths</a:t>
            </a:r>
            <a:r>
              <a:rPr lang="it-IT" dirty="0">
                <a:latin typeface="Garamond" panose="02020404030301010803" pitchFamily="18" charset="0"/>
              </a:rPr>
              <a:t>, ben sfruttato in tutte le sue numerose potenzialità, offre anche un altro </a:t>
            </a:r>
            <a:r>
              <a:rPr lang="it-IT" b="1" dirty="0">
                <a:latin typeface="Garamond" panose="02020404030301010803" pitchFamily="18" charset="0"/>
              </a:rPr>
              <a:t>fondamentale</a:t>
            </a:r>
            <a:r>
              <a:rPr lang="it-IT" dirty="0">
                <a:latin typeface="Garamond" panose="02020404030301010803" pitchFamily="18" charset="0"/>
              </a:rPr>
              <a:t> </a:t>
            </a:r>
            <a:r>
              <a:rPr lang="it-IT" b="1" dirty="0">
                <a:latin typeface="Garamond" panose="02020404030301010803" pitchFamily="18" charset="0"/>
              </a:rPr>
              <a:t>ausilio</a:t>
            </a:r>
            <a:r>
              <a:rPr lang="it-IT" dirty="0">
                <a:latin typeface="Garamond" panose="02020404030301010803" pitchFamily="18" charset="0"/>
              </a:rPr>
              <a:t> per lo </a:t>
            </a:r>
            <a:r>
              <a:rPr lang="it-IT" b="1" dirty="0">
                <a:latin typeface="Garamond" panose="02020404030301010803" pitchFamily="18" charset="0"/>
              </a:rPr>
              <a:t>sviluppo</a:t>
            </a:r>
            <a:r>
              <a:rPr lang="it-IT" dirty="0">
                <a:latin typeface="Garamond" panose="02020404030301010803" pitchFamily="18" charset="0"/>
              </a:rPr>
              <a:t> di ulteriori </a:t>
            </a:r>
            <a:r>
              <a:rPr lang="it-IT" b="1" dirty="0">
                <a:latin typeface="Garamond" panose="02020404030301010803" pitchFamily="18" charset="0"/>
              </a:rPr>
              <a:t>competenze</a:t>
            </a:r>
            <a:r>
              <a:rPr lang="it-IT" dirty="0">
                <a:latin typeface="Garamond" panose="02020404030301010803" pitchFamily="18" charset="0"/>
              </a:rPr>
              <a:t> </a:t>
            </a:r>
            <a:r>
              <a:rPr lang="it-IT" b="1" dirty="0">
                <a:latin typeface="Garamond" panose="02020404030301010803" pitchFamily="18" charset="0"/>
              </a:rPr>
              <a:t>linguistiche</a:t>
            </a:r>
            <a:r>
              <a:rPr lang="it-IT" dirty="0">
                <a:latin typeface="Garamond" panose="02020404030301010803" pitchFamily="18" charset="0"/>
              </a:rPr>
              <a:t>, in particolare </a:t>
            </a:r>
            <a:r>
              <a:rPr lang="it-IT" b="1" dirty="0">
                <a:latin typeface="Garamond" panose="02020404030301010803" pitchFamily="18" charset="0"/>
              </a:rPr>
              <a:t>lessicali</a:t>
            </a:r>
            <a:r>
              <a:rPr lang="it-IT" dirty="0">
                <a:latin typeface="Garamond" panose="02020404030301010803" pitchFamily="18" charset="0"/>
              </a:rPr>
              <a:t>, quali:</a:t>
            </a:r>
          </a:p>
          <a:p>
            <a:pPr algn="just">
              <a:buFontTx/>
              <a:buChar char="-"/>
            </a:pPr>
            <a:r>
              <a:rPr lang="it-IT" dirty="0">
                <a:latin typeface="Garamond" panose="02020404030301010803" pitchFamily="18" charset="0"/>
              </a:rPr>
              <a:t>l’</a:t>
            </a:r>
            <a:r>
              <a:rPr lang="it-IT" b="1" dirty="0">
                <a:latin typeface="Garamond" panose="02020404030301010803" pitchFamily="18" charset="0"/>
              </a:rPr>
              <a:t>incremento dell’uso</a:t>
            </a:r>
            <a:r>
              <a:rPr lang="it-IT" dirty="0">
                <a:latin typeface="Garamond" panose="02020404030301010803" pitchFamily="18" charset="0"/>
              </a:rPr>
              <a:t> del </a:t>
            </a:r>
            <a:r>
              <a:rPr lang="it-IT" b="1" dirty="0">
                <a:latin typeface="Garamond" panose="02020404030301010803" pitchFamily="18" charset="0"/>
              </a:rPr>
              <a:t>dizionario</a:t>
            </a:r>
            <a:r>
              <a:rPr lang="it-IT" dirty="0">
                <a:latin typeface="Garamond" panose="02020404030301010803" pitchFamily="18" charset="0"/>
              </a:rPr>
              <a:t>, quale </a:t>
            </a:r>
            <a:r>
              <a:rPr lang="it-IT" b="1" dirty="0">
                <a:latin typeface="Garamond" panose="02020404030301010803" pitchFamily="18" charset="0"/>
              </a:rPr>
              <a:t>strumento</a:t>
            </a:r>
            <a:r>
              <a:rPr lang="it-IT" dirty="0">
                <a:latin typeface="Garamond" panose="02020404030301010803" pitchFamily="18" charset="0"/>
              </a:rPr>
              <a:t> imprescindibile di </a:t>
            </a:r>
            <a:r>
              <a:rPr lang="it-IT" b="1" dirty="0">
                <a:latin typeface="Garamond" panose="02020404030301010803" pitchFamily="18" charset="0"/>
              </a:rPr>
              <a:t>studio</a:t>
            </a:r>
            <a:r>
              <a:rPr lang="it-IT" dirty="0">
                <a:latin typeface="Garamond" panose="02020404030301010803" pitchFamily="18" charset="0"/>
              </a:rPr>
              <a:t> e di </a:t>
            </a:r>
            <a:r>
              <a:rPr lang="it-IT" b="1" dirty="0">
                <a:latin typeface="Garamond" panose="02020404030301010803" pitchFamily="18" charset="0"/>
              </a:rPr>
              <a:t>lavoro</a:t>
            </a:r>
          </a:p>
          <a:p>
            <a:pPr algn="just">
              <a:buFontTx/>
              <a:buChar char="-"/>
            </a:pPr>
            <a:r>
              <a:rPr lang="it-IT" dirty="0">
                <a:latin typeface="Garamond" panose="02020404030301010803" pitchFamily="18" charset="0"/>
              </a:rPr>
              <a:t>la possibilità</a:t>
            </a:r>
            <a:r>
              <a:rPr lang="it-IT" b="1" dirty="0">
                <a:latin typeface="Garamond" panose="02020404030301010803" pitchFamily="18" charset="0"/>
              </a:rPr>
              <a:t> </a:t>
            </a:r>
            <a:r>
              <a:rPr lang="it-IT" dirty="0">
                <a:latin typeface="Garamond" panose="02020404030301010803" pitchFamily="18" charset="0"/>
              </a:rPr>
              <a:t>di</a:t>
            </a:r>
            <a:r>
              <a:rPr lang="it-IT" b="1" dirty="0">
                <a:latin typeface="Garamond" panose="02020404030301010803" pitchFamily="18" charset="0"/>
              </a:rPr>
              <a:t> esplorare</a:t>
            </a:r>
            <a:r>
              <a:rPr lang="it-IT" dirty="0">
                <a:latin typeface="Garamond" panose="02020404030301010803" pitchFamily="18" charset="0"/>
              </a:rPr>
              <a:t>,</a:t>
            </a:r>
            <a:r>
              <a:rPr lang="it-IT" b="1" dirty="0">
                <a:latin typeface="Garamond" panose="02020404030301010803" pitchFamily="18" charset="0"/>
              </a:rPr>
              <a:t> </a:t>
            </a:r>
            <a:r>
              <a:rPr lang="it-IT" dirty="0">
                <a:latin typeface="Garamond" panose="02020404030301010803" pitchFamily="18" charset="0"/>
              </a:rPr>
              <a:t>in</a:t>
            </a:r>
            <a:r>
              <a:rPr lang="it-IT" b="1" dirty="0">
                <a:latin typeface="Garamond" panose="02020404030301010803" pitchFamily="18" charset="0"/>
              </a:rPr>
              <a:t> tutti </a:t>
            </a:r>
            <a:r>
              <a:rPr lang="it-IT" dirty="0">
                <a:latin typeface="Garamond" panose="02020404030301010803" pitchFamily="18" charset="0"/>
              </a:rPr>
              <a:t>i</a:t>
            </a:r>
            <a:r>
              <a:rPr lang="it-IT" b="1" dirty="0">
                <a:latin typeface="Garamond" panose="02020404030301010803" pitchFamily="18" charset="0"/>
              </a:rPr>
              <a:t> </a:t>
            </a:r>
            <a:r>
              <a:rPr lang="it-IT" dirty="0">
                <a:latin typeface="Garamond" panose="02020404030301010803" pitchFamily="18" charset="0"/>
              </a:rPr>
              <a:t>suoi</a:t>
            </a:r>
            <a:r>
              <a:rPr lang="it-IT" b="1" dirty="0">
                <a:latin typeface="Garamond" panose="02020404030301010803" pitchFamily="18" charset="0"/>
              </a:rPr>
              <a:t> aspetti linguistici</a:t>
            </a:r>
            <a:r>
              <a:rPr lang="it-IT" dirty="0">
                <a:latin typeface="Garamond" panose="02020404030301010803" pitchFamily="18" charset="0"/>
              </a:rPr>
              <a:t> e </a:t>
            </a:r>
            <a:r>
              <a:rPr lang="it-IT" b="1" dirty="0">
                <a:latin typeface="Garamond" panose="02020404030301010803" pitchFamily="18" charset="0"/>
              </a:rPr>
              <a:t>semantici</a:t>
            </a:r>
            <a:r>
              <a:rPr lang="it-IT" dirty="0">
                <a:latin typeface="Garamond" panose="02020404030301010803" pitchFamily="18" charset="0"/>
              </a:rPr>
              <a:t> la </a:t>
            </a:r>
            <a:r>
              <a:rPr lang="it-IT" b="1" dirty="0">
                <a:latin typeface="Garamond" panose="02020404030301010803" pitchFamily="18" charset="0"/>
              </a:rPr>
              <a:t>parola</a:t>
            </a:r>
            <a:r>
              <a:rPr lang="it-IT" dirty="0">
                <a:latin typeface="Garamond" panose="02020404030301010803" pitchFamily="18" charset="0"/>
              </a:rPr>
              <a:t> (</a:t>
            </a:r>
            <a:r>
              <a:rPr lang="it-IT" b="1" dirty="0">
                <a:latin typeface="Garamond" panose="02020404030301010803" pitchFamily="18" charset="0"/>
              </a:rPr>
              <a:t>natura</a:t>
            </a:r>
            <a:r>
              <a:rPr lang="it-IT" dirty="0">
                <a:latin typeface="Garamond" panose="02020404030301010803" pitchFamily="18" charset="0"/>
              </a:rPr>
              <a:t> </a:t>
            </a:r>
            <a:r>
              <a:rPr lang="it-IT" b="1" dirty="0">
                <a:latin typeface="Garamond" panose="02020404030301010803" pitchFamily="18" charset="0"/>
              </a:rPr>
              <a:t>polisemica</a:t>
            </a:r>
            <a:r>
              <a:rPr lang="it-IT" dirty="0">
                <a:latin typeface="Garamond" panose="02020404030301010803" pitchFamily="18" charset="0"/>
              </a:rPr>
              <a:t>,</a:t>
            </a:r>
            <a:r>
              <a:rPr lang="it-IT" b="1" dirty="0">
                <a:latin typeface="Garamond" panose="02020404030301010803" pitchFamily="18" charset="0"/>
              </a:rPr>
              <a:t>  polirematiche</a:t>
            </a:r>
            <a:r>
              <a:rPr lang="it-IT" dirty="0">
                <a:latin typeface="Garamond" panose="02020404030301010803" pitchFamily="18" charset="0"/>
              </a:rPr>
              <a:t>,</a:t>
            </a:r>
            <a:r>
              <a:rPr lang="it-IT" b="1" dirty="0">
                <a:latin typeface="Garamond" panose="02020404030301010803" pitchFamily="18" charset="0"/>
              </a:rPr>
              <a:t> contesti d’uso</a:t>
            </a:r>
            <a:r>
              <a:rPr lang="it-IT" dirty="0">
                <a:latin typeface="Garamond" panose="02020404030301010803" pitchFamily="18" charset="0"/>
              </a:rPr>
              <a:t>)</a:t>
            </a:r>
            <a:r>
              <a:rPr lang="it-IT" b="1" dirty="0">
                <a:latin typeface="Garamond" panose="02020404030301010803" pitchFamily="18" charset="0"/>
              </a:rPr>
              <a:t> e di riflettere</a:t>
            </a:r>
            <a:r>
              <a:rPr lang="it-IT" dirty="0">
                <a:latin typeface="Garamond" panose="02020404030301010803" pitchFamily="18" charset="0"/>
              </a:rPr>
              <a:t> sulla </a:t>
            </a:r>
            <a:r>
              <a:rPr lang="it-IT" b="1" dirty="0">
                <a:latin typeface="Garamond" panose="02020404030301010803" pitchFamily="18" charset="0"/>
              </a:rPr>
              <a:t>storia</a:t>
            </a:r>
            <a:r>
              <a:rPr lang="it-IT" dirty="0">
                <a:latin typeface="Garamond" panose="02020404030301010803" pitchFamily="18" charset="0"/>
              </a:rPr>
              <a:t> delle </a:t>
            </a:r>
            <a:r>
              <a:rPr lang="it-IT" b="1" dirty="0">
                <a:latin typeface="Garamond" panose="02020404030301010803" pitchFamily="18" charset="0"/>
              </a:rPr>
              <a:t>parole</a:t>
            </a:r>
            <a:r>
              <a:rPr lang="it-IT" dirty="0">
                <a:latin typeface="Garamond" panose="02020404030301010803" pitchFamily="18" charset="0"/>
              </a:rPr>
              <a:t> </a:t>
            </a:r>
          </a:p>
          <a:p>
            <a:pPr algn="just">
              <a:buFontTx/>
              <a:buChar char="-"/>
            </a:pPr>
            <a:r>
              <a:rPr lang="it-IT" dirty="0">
                <a:latin typeface="Garamond" panose="02020404030301010803" pitchFamily="18" charset="0"/>
              </a:rPr>
              <a:t>l’</a:t>
            </a:r>
            <a:r>
              <a:rPr lang="it-IT" b="1" dirty="0">
                <a:latin typeface="Garamond" panose="02020404030301010803" pitchFamily="18" charset="0"/>
              </a:rPr>
              <a:t>ampliamento</a:t>
            </a:r>
            <a:r>
              <a:rPr lang="it-IT" dirty="0">
                <a:latin typeface="Garamond" panose="02020404030301010803" pitchFamily="18" charset="0"/>
              </a:rPr>
              <a:t> del </a:t>
            </a:r>
            <a:r>
              <a:rPr lang="it-IT" b="1" dirty="0">
                <a:latin typeface="Garamond" panose="02020404030301010803" pitchFamily="18" charset="0"/>
              </a:rPr>
              <a:t>lessico</a:t>
            </a:r>
            <a:r>
              <a:rPr lang="it-IT" dirty="0">
                <a:latin typeface="Garamond" panose="02020404030301010803" pitchFamily="18" charset="0"/>
              </a:rPr>
              <a:t> (comune e tecnico)</a:t>
            </a:r>
          </a:p>
          <a:p>
            <a:pPr algn="just">
              <a:buFontTx/>
              <a:buChar char="-"/>
            </a:pPr>
            <a:r>
              <a:rPr lang="it-IT" dirty="0">
                <a:latin typeface="Garamond" panose="02020404030301010803" pitchFamily="18" charset="0"/>
              </a:rPr>
              <a:t>la</a:t>
            </a:r>
            <a:r>
              <a:rPr lang="it-IT" b="1" dirty="0">
                <a:latin typeface="Garamond" panose="02020404030301010803" pitchFamily="18" charset="0"/>
              </a:rPr>
              <a:t> comprensione</a:t>
            </a:r>
            <a:r>
              <a:rPr lang="it-IT" dirty="0">
                <a:latin typeface="Garamond" panose="02020404030301010803" pitchFamily="18" charset="0"/>
              </a:rPr>
              <a:t> i </a:t>
            </a:r>
            <a:r>
              <a:rPr lang="it-IT" b="1" dirty="0">
                <a:latin typeface="Garamond" panose="02020404030301010803" pitchFamily="18" charset="0"/>
              </a:rPr>
              <a:t>meccanismi</a:t>
            </a:r>
            <a:r>
              <a:rPr lang="it-IT" dirty="0">
                <a:latin typeface="Garamond" panose="02020404030301010803" pitchFamily="18" charset="0"/>
              </a:rPr>
              <a:t> di </a:t>
            </a:r>
            <a:r>
              <a:rPr lang="it-IT" b="1" dirty="0">
                <a:latin typeface="Garamond" panose="02020404030301010803" pitchFamily="18" charset="0"/>
              </a:rPr>
              <a:t>formazione</a:t>
            </a:r>
            <a:r>
              <a:rPr lang="it-IT" dirty="0">
                <a:latin typeface="Garamond" panose="02020404030301010803" pitchFamily="18" charset="0"/>
              </a:rPr>
              <a:t> </a:t>
            </a:r>
            <a:r>
              <a:rPr lang="it-IT" b="1" dirty="0">
                <a:latin typeface="Garamond" panose="02020404030301010803" pitchFamily="18" charset="0"/>
              </a:rPr>
              <a:t>lessicale</a:t>
            </a:r>
            <a:r>
              <a:rPr lang="it-IT" dirty="0">
                <a:latin typeface="Garamond" panose="02020404030301010803" pitchFamily="18" charset="0"/>
              </a:rPr>
              <a:t>.</a:t>
            </a:r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3645833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asellaDiTesto 3"/>
          <p:cNvSpPr txBox="1"/>
          <p:nvPr/>
        </p:nvSpPr>
        <p:spPr>
          <a:xfrm>
            <a:off x="182881" y="2957396"/>
            <a:ext cx="8517940" cy="20005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defRPr sz="2800" b="1" spc="30">
                <a:solidFill>
                  <a:srgbClr val="595959"/>
                </a:solidFill>
                <a:latin typeface="Raleway"/>
                <a:ea typeface="Raleway"/>
                <a:cs typeface="Raleway"/>
                <a:sym typeface="Raleway"/>
              </a:defRPr>
            </a:lvl1pPr>
          </a:lstStyle>
          <a:p>
            <a:pPr algn="just"/>
            <a:r>
              <a:rPr lang="it-IT" i="1" dirty="0">
                <a:latin typeface="Garamond" panose="02020404030301010803" pitchFamily="18" charset="0"/>
              </a:rPr>
              <a:t>La sperimentazione della metodologia </a:t>
            </a:r>
            <a:r>
              <a:rPr lang="it-IT" cap="small" dirty="0">
                <a:latin typeface="Garamond" panose="02020404030301010803" pitchFamily="18" charset="0"/>
              </a:rPr>
              <a:t>paths</a:t>
            </a:r>
            <a:r>
              <a:rPr lang="it-IT" i="1" dirty="0">
                <a:latin typeface="Garamond" panose="02020404030301010803" pitchFamily="18" charset="0"/>
              </a:rPr>
              <a:t> in un istituto tecnico dell’Istruzione degli adulti (</a:t>
            </a:r>
            <a:r>
              <a:rPr lang="it-IT" i="1" cap="small" dirty="0">
                <a:latin typeface="Garamond" panose="02020404030301010803" pitchFamily="18" charset="0"/>
              </a:rPr>
              <a:t>ida</a:t>
            </a:r>
            <a:r>
              <a:rPr lang="it-IT" i="1" dirty="0">
                <a:latin typeface="Garamond" panose="02020404030301010803" pitchFamily="18" charset="0"/>
              </a:rPr>
              <a:t>). Analisi, problemi, risultati e prospettive</a:t>
            </a:r>
            <a:r>
              <a:rPr lang="it-IT" dirty="0">
                <a:latin typeface="Garamond" panose="02020404030301010803" pitchFamily="18" charset="0"/>
              </a:rPr>
              <a:t>.</a:t>
            </a:r>
            <a:endParaRPr lang="it-IT" dirty="0"/>
          </a:p>
          <a:p>
            <a:endParaRPr lang="it-IT" sz="2000" dirty="0">
              <a:latin typeface="Garamond" panose="02020404030301010803" pitchFamily="18" charset="0"/>
            </a:endParaRPr>
          </a:p>
          <a:p>
            <a:r>
              <a:rPr lang="it-IT" sz="2000" dirty="0">
                <a:latin typeface="Garamond" panose="02020404030301010803" pitchFamily="18" charset="0"/>
              </a:rPr>
              <a:t>Pasquale Musso</a:t>
            </a:r>
            <a:endParaRPr sz="2000" dirty="0">
              <a:latin typeface="Garamond" panose="02020404030301010803" pitchFamily="18" charset="0"/>
            </a:endParaRPr>
          </a:p>
        </p:txBody>
      </p:sp>
      <p:sp>
        <p:nvSpPr>
          <p:cNvPr id="97" name="CasellaDiTesto 5"/>
          <p:cNvSpPr txBox="1"/>
          <p:nvPr/>
        </p:nvSpPr>
        <p:spPr>
          <a:xfrm>
            <a:off x="116378" y="2957397"/>
            <a:ext cx="8517940" cy="9233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defRPr>
                <a:solidFill>
                  <a:srgbClr val="595959"/>
                </a:solidFill>
                <a:latin typeface="Raleway"/>
                <a:ea typeface="Raleway"/>
                <a:cs typeface="Raleway"/>
                <a:sym typeface="Raleway"/>
              </a:defRPr>
            </a:lvl1pPr>
          </a:lstStyle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B8019F-E48F-F943-98FC-CBE4ABF64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5018"/>
            <a:ext cx="8229600" cy="581891"/>
          </a:xfrm>
        </p:spPr>
        <p:txBody>
          <a:bodyPr>
            <a:noAutofit/>
          </a:bodyPr>
          <a:lstStyle/>
          <a:p>
            <a:r>
              <a:rPr lang="it-IT" sz="2600" b="1" dirty="0">
                <a:latin typeface="Garamond" panose="02020404030301010803" pitchFamily="18" charset="0"/>
              </a:rPr>
              <a:t>L’organizzazione dell’</a:t>
            </a:r>
            <a:r>
              <a:rPr lang="it-IT" sz="2600" b="1" cap="small" dirty="0">
                <a:latin typeface="Garamond" panose="02020404030301010803" pitchFamily="18" charset="0"/>
              </a:rPr>
              <a:t>ida nell’iis </a:t>
            </a:r>
            <a:r>
              <a:rPr lang="it-IT" sz="2600" b="1" i="1" cap="small" dirty="0">
                <a:latin typeface="Garamond" panose="02020404030301010803" pitchFamily="18" charset="0"/>
              </a:rPr>
              <a:t>P. Boselli </a:t>
            </a:r>
            <a:r>
              <a:rPr lang="it-IT" sz="2600" b="1" cap="small" dirty="0">
                <a:latin typeface="Garamond" panose="02020404030301010803" pitchFamily="18" charset="0"/>
              </a:rPr>
              <a:t>di Torino</a:t>
            </a:r>
            <a:r>
              <a:rPr lang="it-IT" sz="2600" b="1" dirty="0">
                <a:latin typeface="Garamond" panose="02020404030301010803" pitchFamily="18" charset="0"/>
              </a:rPr>
              <a:t> 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5FC9782-85D5-C64A-B5FF-CC52ED55F2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21724"/>
            <a:ext cx="8229600" cy="3075709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it-IT" sz="2800" b="1" dirty="0">
                <a:latin typeface="Garamond" panose="02020404030301010803" pitchFamily="18" charset="0"/>
              </a:rPr>
              <a:t>Istituto tecnico:</a:t>
            </a:r>
          </a:p>
          <a:p>
            <a:pPr algn="just">
              <a:buFontTx/>
              <a:buChar char="-"/>
            </a:pPr>
            <a:r>
              <a:rPr lang="it-IT" sz="2800" dirty="0">
                <a:latin typeface="Garamond" panose="02020404030301010803" pitchFamily="18" charset="0"/>
              </a:rPr>
              <a:t>indirizzo turistico</a:t>
            </a:r>
          </a:p>
          <a:p>
            <a:pPr marL="0" indent="0" algn="just">
              <a:buNone/>
            </a:pPr>
            <a:r>
              <a:rPr lang="it-IT" sz="2800" b="1" dirty="0">
                <a:latin typeface="Garamond" panose="02020404030301010803" pitchFamily="18" charset="0"/>
              </a:rPr>
              <a:t>Istituto professionale:</a:t>
            </a:r>
          </a:p>
          <a:p>
            <a:pPr algn="just">
              <a:buFontTx/>
              <a:buChar char="-"/>
            </a:pPr>
            <a:r>
              <a:rPr lang="it-IT" sz="2800" dirty="0">
                <a:latin typeface="Garamond" panose="02020404030301010803" pitchFamily="18" charset="0"/>
              </a:rPr>
              <a:t>servizi commerciali e servizi sanitari.</a:t>
            </a:r>
          </a:p>
          <a:p>
            <a:pPr marL="0" indent="0" algn="just">
              <a:buNone/>
            </a:pPr>
            <a:endParaRPr lang="it-IT" sz="2800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it-IT" sz="2800" b="1" dirty="0">
                <a:latin typeface="Garamond" panose="02020404030301010803" pitchFamily="18" charset="0"/>
              </a:rPr>
              <a:t>Percorso formativo articolato in tre anni</a:t>
            </a:r>
            <a:r>
              <a:rPr lang="it-IT" sz="2800" dirty="0">
                <a:latin typeface="Garamond" panose="02020404030301010803" pitchFamily="18" charset="0"/>
              </a:rPr>
              <a:t>:</a:t>
            </a:r>
          </a:p>
          <a:p>
            <a:pPr algn="just">
              <a:buFontTx/>
              <a:buChar char="-"/>
            </a:pPr>
            <a:r>
              <a:rPr lang="it-IT" sz="2800" cap="small" dirty="0">
                <a:latin typeface="Garamond" panose="02020404030301010803" pitchFamily="18" charset="0"/>
              </a:rPr>
              <a:t>i</a:t>
            </a:r>
            <a:r>
              <a:rPr lang="it-IT" sz="2800" dirty="0">
                <a:latin typeface="Garamond" panose="02020404030301010803" pitchFamily="18" charset="0"/>
              </a:rPr>
              <a:t> Periodo (</a:t>
            </a:r>
            <a:r>
              <a:rPr lang="it-IT" sz="2800" cap="small" dirty="0">
                <a:latin typeface="Garamond" panose="02020404030301010803" pitchFamily="18" charset="0"/>
              </a:rPr>
              <a:t>i</a:t>
            </a:r>
            <a:r>
              <a:rPr lang="it-IT" sz="2800" dirty="0">
                <a:latin typeface="Garamond" panose="02020404030301010803" pitchFamily="18" charset="0"/>
              </a:rPr>
              <a:t> e </a:t>
            </a:r>
            <a:r>
              <a:rPr lang="it-IT" sz="2800" cap="small" dirty="0">
                <a:latin typeface="Garamond" panose="02020404030301010803" pitchFamily="18" charset="0"/>
              </a:rPr>
              <a:t>ii</a:t>
            </a:r>
            <a:r>
              <a:rPr lang="it-IT" sz="2800" dirty="0">
                <a:latin typeface="Garamond" panose="02020404030301010803" pitchFamily="18" charset="0"/>
              </a:rPr>
              <a:t> annualità)</a:t>
            </a:r>
          </a:p>
          <a:p>
            <a:pPr algn="just">
              <a:buFontTx/>
              <a:buChar char="-"/>
            </a:pPr>
            <a:r>
              <a:rPr lang="it-IT" sz="2800" cap="small" dirty="0">
                <a:latin typeface="Garamond" panose="02020404030301010803" pitchFamily="18" charset="0"/>
              </a:rPr>
              <a:t>ii</a:t>
            </a:r>
            <a:r>
              <a:rPr lang="it-IT" sz="2800" dirty="0">
                <a:latin typeface="Garamond" panose="02020404030301010803" pitchFamily="18" charset="0"/>
              </a:rPr>
              <a:t> Periodo (</a:t>
            </a:r>
            <a:r>
              <a:rPr lang="it-IT" sz="2800" cap="small" dirty="0">
                <a:latin typeface="Garamond" panose="02020404030301010803" pitchFamily="18" charset="0"/>
              </a:rPr>
              <a:t>iii</a:t>
            </a:r>
            <a:r>
              <a:rPr lang="it-IT" sz="2800" dirty="0">
                <a:latin typeface="Garamond" panose="02020404030301010803" pitchFamily="18" charset="0"/>
              </a:rPr>
              <a:t> e </a:t>
            </a:r>
            <a:r>
              <a:rPr lang="it-IT" sz="2800" cap="small" dirty="0">
                <a:latin typeface="Garamond" panose="02020404030301010803" pitchFamily="18" charset="0"/>
              </a:rPr>
              <a:t>iv</a:t>
            </a:r>
            <a:r>
              <a:rPr lang="it-IT" sz="2800" dirty="0">
                <a:latin typeface="Garamond" panose="02020404030301010803" pitchFamily="18" charset="0"/>
              </a:rPr>
              <a:t> annualità)</a:t>
            </a:r>
          </a:p>
          <a:p>
            <a:pPr algn="just">
              <a:buFontTx/>
              <a:buChar char="-"/>
            </a:pPr>
            <a:r>
              <a:rPr lang="it-IT" sz="2800" cap="small" dirty="0">
                <a:latin typeface="Garamond" panose="02020404030301010803" pitchFamily="18" charset="0"/>
              </a:rPr>
              <a:t>iii</a:t>
            </a:r>
            <a:r>
              <a:rPr lang="it-IT" sz="2800" dirty="0">
                <a:latin typeface="Garamond" panose="02020404030301010803" pitchFamily="18" charset="0"/>
              </a:rPr>
              <a:t> Periodo (</a:t>
            </a:r>
            <a:r>
              <a:rPr lang="it-IT" sz="2800" cap="small" dirty="0">
                <a:latin typeface="Garamond" panose="02020404030301010803" pitchFamily="18" charset="0"/>
              </a:rPr>
              <a:t>v</a:t>
            </a:r>
            <a:r>
              <a:rPr lang="it-IT" sz="2800" dirty="0">
                <a:latin typeface="Garamond" panose="02020404030301010803" pitchFamily="18" charset="0"/>
              </a:rPr>
              <a:t> annualità: classe quinta).</a:t>
            </a:r>
          </a:p>
          <a:p>
            <a:pPr marL="0" indent="0">
              <a:buNone/>
            </a:pPr>
            <a:endParaRPr lang="it-IT" sz="2800" dirty="0"/>
          </a:p>
          <a:p>
            <a:pPr marL="0" indent="0">
              <a:buNone/>
            </a:pPr>
            <a:endParaRPr lang="it-IT" sz="2800" dirty="0"/>
          </a:p>
          <a:p>
            <a:pPr marL="0" indent="0">
              <a:buNone/>
            </a:pPr>
            <a:endParaRPr lang="it-IT" sz="2800" dirty="0"/>
          </a:p>
          <a:p>
            <a:pPr marL="0" indent="0">
              <a:buNone/>
            </a:pPr>
            <a:endParaRPr lang="it-IT" sz="2800"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5CF3B7-2A71-1543-B127-2E5228202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1643"/>
            <a:ext cx="8229600" cy="706581"/>
          </a:xfrm>
        </p:spPr>
        <p:txBody>
          <a:bodyPr>
            <a:normAutofit fontScale="90000"/>
          </a:bodyPr>
          <a:lstStyle/>
          <a:p>
            <a:br>
              <a:rPr lang="it-IT" dirty="0">
                <a:latin typeface="Garamond" panose="02020404030301010803" pitchFamily="18" charset="0"/>
              </a:rPr>
            </a:br>
            <a:br>
              <a:rPr lang="it-IT" dirty="0">
                <a:latin typeface="Garamond" panose="02020404030301010803" pitchFamily="18" charset="0"/>
              </a:rPr>
            </a:br>
            <a:br>
              <a:rPr lang="it-IT" dirty="0">
                <a:latin typeface="Garamond" panose="02020404030301010803" pitchFamily="18" charset="0"/>
              </a:rPr>
            </a:br>
            <a:br>
              <a:rPr lang="it-IT" dirty="0">
                <a:latin typeface="Garamond" panose="02020404030301010803" pitchFamily="18" charset="0"/>
              </a:rPr>
            </a:br>
            <a:br>
              <a:rPr lang="it-IT" dirty="0">
                <a:latin typeface="Garamond" panose="02020404030301010803" pitchFamily="18" charset="0"/>
              </a:rPr>
            </a:br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2C34669-2C45-854B-80BB-2CD73AF367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497110"/>
            <a:ext cx="8229600" cy="3097513"/>
          </a:xfrm>
        </p:spPr>
        <p:txBody>
          <a:bodyPr>
            <a:normAutofit fontScale="70000" lnSpcReduction="20000"/>
          </a:bodyPr>
          <a:lstStyle/>
          <a:p>
            <a:pPr algn="just">
              <a:buFontTx/>
              <a:buChar char="-"/>
            </a:pPr>
            <a:r>
              <a:rPr lang="it-IT" sz="2800" dirty="0">
                <a:latin typeface="Garamond" panose="02020404030301010803" pitchFamily="18" charset="0"/>
              </a:rPr>
              <a:t>Età: </a:t>
            </a:r>
            <a:r>
              <a:rPr lang="it-IT" sz="2800" b="1" dirty="0">
                <a:latin typeface="Garamond" panose="02020404030301010803" pitchFamily="18" charset="0"/>
              </a:rPr>
              <a:t>19-25</a:t>
            </a:r>
            <a:r>
              <a:rPr lang="it-IT" sz="2800" dirty="0">
                <a:latin typeface="Garamond" panose="02020404030301010803" pitchFamily="18" charset="0"/>
              </a:rPr>
              <a:t> </a:t>
            </a:r>
            <a:r>
              <a:rPr lang="it-IT" sz="2800" b="1" dirty="0">
                <a:latin typeface="Garamond" panose="02020404030301010803" pitchFamily="18" charset="0"/>
              </a:rPr>
              <a:t>anni</a:t>
            </a:r>
            <a:r>
              <a:rPr lang="it-IT" sz="2800" dirty="0">
                <a:latin typeface="Garamond" panose="02020404030301010803" pitchFamily="18" charset="0"/>
              </a:rPr>
              <a:t> ca.</a:t>
            </a:r>
          </a:p>
          <a:p>
            <a:pPr algn="just">
              <a:buFontTx/>
              <a:buChar char="-"/>
            </a:pPr>
            <a:r>
              <a:rPr lang="it-IT" sz="2800" b="1" dirty="0">
                <a:latin typeface="Garamond" panose="02020404030301010803" pitchFamily="18" charset="0"/>
              </a:rPr>
              <a:t>fallimenti</a:t>
            </a:r>
            <a:r>
              <a:rPr lang="it-IT" sz="2800" dirty="0">
                <a:latin typeface="Garamond" panose="02020404030301010803" pitchFamily="18" charset="0"/>
              </a:rPr>
              <a:t> </a:t>
            </a:r>
            <a:r>
              <a:rPr lang="it-IT" sz="2800" b="1" dirty="0">
                <a:latin typeface="Garamond" panose="02020404030301010803" pitchFamily="18" charset="0"/>
              </a:rPr>
              <a:t>scolastici</a:t>
            </a:r>
          </a:p>
          <a:p>
            <a:pPr algn="just">
              <a:buFontTx/>
              <a:buChar char="-"/>
            </a:pPr>
            <a:r>
              <a:rPr lang="it-IT" sz="2800" b="1" dirty="0">
                <a:latin typeface="Garamond" panose="02020404030301010803" pitchFamily="18" charset="0"/>
              </a:rPr>
              <a:t>impegni</a:t>
            </a:r>
            <a:r>
              <a:rPr lang="it-IT" sz="2800" dirty="0">
                <a:latin typeface="Garamond" panose="02020404030301010803" pitchFamily="18" charset="0"/>
              </a:rPr>
              <a:t> </a:t>
            </a:r>
            <a:r>
              <a:rPr lang="it-IT" sz="2800" b="1" dirty="0">
                <a:latin typeface="Garamond" panose="02020404030301010803" pitchFamily="18" charset="0"/>
              </a:rPr>
              <a:t>lavorativi</a:t>
            </a:r>
          </a:p>
          <a:p>
            <a:pPr algn="just">
              <a:buFontTx/>
              <a:buChar char="-"/>
            </a:pPr>
            <a:r>
              <a:rPr lang="it-IT" sz="2800" b="1" dirty="0">
                <a:latin typeface="Garamond" panose="02020404030301010803" pitchFamily="18" charset="0"/>
              </a:rPr>
              <a:t>fragilità</a:t>
            </a:r>
            <a:r>
              <a:rPr lang="it-IT" sz="2800" dirty="0">
                <a:latin typeface="Garamond" panose="02020404030301010803" pitchFamily="18" charset="0"/>
              </a:rPr>
              <a:t> </a:t>
            </a:r>
            <a:r>
              <a:rPr lang="it-IT" sz="2800" b="1" dirty="0">
                <a:latin typeface="Garamond" panose="02020404030301010803" pitchFamily="18" charset="0"/>
              </a:rPr>
              <a:t>socio-relazionale</a:t>
            </a:r>
          </a:p>
          <a:p>
            <a:pPr algn="just">
              <a:buFontTx/>
              <a:buChar char="-"/>
            </a:pPr>
            <a:r>
              <a:rPr lang="it-IT" sz="2800" b="1" dirty="0">
                <a:latin typeface="Garamond" panose="02020404030301010803" pitchFamily="18" charset="0"/>
              </a:rPr>
              <a:t>clima</a:t>
            </a:r>
            <a:r>
              <a:rPr lang="it-IT" sz="2800" dirty="0">
                <a:latin typeface="Garamond" panose="02020404030301010803" pitchFamily="18" charset="0"/>
              </a:rPr>
              <a:t> </a:t>
            </a:r>
            <a:r>
              <a:rPr lang="it-IT" sz="2800" b="1" dirty="0">
                <a:latin typeface="Garamond" panose="02020404030301010803" pitchFamily="18" charset="0"/>
              </a:rPr>
              <a:t>classe</a:t>
            </a:r>
            <a:r>
              <a:rPr lang="it-IT" sz="2800" dirty="0">
                <a:latin typeface="Garamond" panose="02020404030301010803" pitchFamily="18" charset="0"/>
              </a:rPr>
              <a:t> caratterizzato spesso da </a:t>
            </a:r>
            <a:r>
              <a:rPr lang="it-IT" sz="2800" b="1" dirty="0">
                <a:latin typeface="Garamond" panose="02020404030301010803" pitchFamily="18" charset="0"/>
              </a:rPr>
              <a:t>legami</a:t>
            </a:r>
            <a:r>
              <a:rPr lang="it-IT" sz="2800" dirty="0">
                <a:latin typeface="Garamond" panose="02020404030301010803" pitchFamily="18" charset="0"/>
              </a:rPr>
              <a:t> </a:t>
            </a:r>
            <a:r>
              <a:rPr lang="it-IT" sz="2800" b="1" dirty="0">
                <a:latin typeface="Garamond" panose="02020404030301010803" pitchFamily="18" charset="0"/>
              </a:rPr>
              <a:t>interpersonali</a:t>
            </a:r>
            <a:r>
              <a:rPr lang="it-IT" sz="2800" dirty="0">
                <a:latin typeface="Garamond" panose="02020404030301010803" pitchFamily="18" charset="0"/>
              </a:rPr>
              <a:t> </a:t>
            </a:r>
            <a:r>
              <a:rPr lang="it-IT" sz="2800" b="1" dirty="0">
                <a:latin typeface="Garamond" panose="02020404030301010803" pitchFamily="18" charset="0"/>
              </a:rPr>
              <a:t>deboli</a:t>
            </a:r>
            <a:r>
              <a:rPr lang="it-IT" sz="2800" dirty="0">
                <a:latin typeface="Garamond" panose="02020404030301010803" pitchFamily="18" charset="0"/>
              </a:rPr>
              <a:t> </a:t>
            </a:r>
          </a:p>
          <a:p>
            <a:pPr algn="just">
              <a:buFontTx/>
              <a:buChar char="-"/>
            </a:pPr>
            <a:r>
              <a:rPr lang="it-IT" sz="2800" b="1" dirty="0">
                <a:latin typeface="Garamond" panose="02020404030301010803" pitchFamily="18" charset="0"/>
              </a:rPr>
              <a:t>bassa</a:t>
            </a:r>
            <a:r>
              <a:rPr lang="it-IT" sz="2800" dirty="0">
                <a:latin typeface="Garamond" panose="02020404030301010803" pitchFamily="18" charset="0"/>
              </a:rPr>
              <a:t> </a:t>
            </a:r>
            <a:r>
              <a:rPr lang="it-IT" sz="2800" b="1" dirty="0">
                <a:latin typeface="Garamond" panose="02020404030301010803" pitchFamily="18" charset="0"/>
              </a:rPr>
              <a:t>autostima</a:t>
            </a:r>
            <a:r>
              <a:rPr lang="it-IT" sz="2800" dirty="0">
                <a:latin typeface="Garamond" panose="02020404030301010803" pitchFamily="18" charset="0"/>
              </a:rPr>
              <a:t> e </a:t>
            </a:r>
            <a:r>
              <a:rPr lang="it-IT" sz="2800" b="1" dirty="0">
                <a:latin typeface="Garamond" panose="02020404030301010803" pitchFamily="18" charset="0"/>
              </a:rPr>
              <a:t>sensibilità</a:t>
            </a:r>
            <a:r>
              <a:rPr lang="it-IT" sz="2800" dirty="0">
                <a:latin typeface="Garamond" panose="02020404030301010803" pitchFamily="18" charset="0"/>
              </a:rPr>
              <a:t> </a:t>
            </a:r>
            <a:r>
              <a:rPr lang="it-IT" sz="2800" b="1" dirty="0">
                <a:latin typeface="Garamond" panose="02020404030301010803" pitchFamily="18" charset="0"/>
              </a:rPr>
              <a:t>spiccata</a:t>
            </a:r>
          </a:p>
          <a:p>
            <a:pPr algn="just">
              <a:buFontTx/>
              <a:buChar char="-"/>
            </a:pPr>
            <a:r>
              <a:rPr lang="it-IT" sz="2800" b="1" dirty="0">
                <a:latin typeface="Garamond" panose="02020404030301010803" pitchFamily="18" charset="0"/>
              </a:rPr>
              <a:t>difficoltà</a:t>
            </a:r>
            <a:r>
              <a:rPr lang="it-IT" sz="2800" dirty="0">
                <a:latin typeface="Garamond" panose="02020404030301010803" pitchFamily="18" charset="0"/>
              </a:rPr>
              <a:t> a </a:t>
            </a:r>
            <a:r>
              <a:rPr lang="it-IT" sz="2800" b="1" dirty="0">
                <a:latin typeface="Garamond" panose="02020404030301010803" pitchFamily="18" charset="0"/>
              </a:rPr>
              <a:t>costruirsi</a:t>
            </a:r>
            <a:r>
              <a:rPr lang="it-IT" sz="2800" dirty="0">
                <a:latin typeface="Garamond" panose="02020404030301010803" pitchFamily="18" charset="0"/>
              </a:rPr>
              <a:t> un </a:t>
            </a:r>
            <a:r>
              <a:rPr lang="it-IT" sz="2800" b="1" dirty="0">
                <a:latin typeface="Garamond" panose="02020404030301010803" pitchFamily="18" charset="0"/>
              </a:rPr>
              <a:t>metodo</a:t>
            </a:r>
            <a:r>
              <a:rPr lang="it-IT" sz="2800" dirty="0">
                <a:latin typeface="Garamond" panose="02020404030301010803" pitchFamily="18" charset="0"/>
              </a:rPr>
              <a:t> personale </a:t>
            </a:r>
            <a:r>
              <a:rPr lang="it-IT" sz="2800" b="1" dirty="0">
                <a:latin typeface="Garamond" panose="02020404030301010803" pitchFamily="18" charset="0"/>
              </a:rPr>
              <a:t>di</a:t>
            </a:r>
            <a:r>
              <a:rPr lang="it-IT" sz="2800" dirty="0">
                <a:latin typeface="Garamond" panose="02020404030301010803" pitchFamily="18" charset="0"/>
              </a:rPr>
              <a:t> </a:t>
            </a:r>
            <a:r>
              <a:rPr lang="it-IT" sz="2800" b="1" dirty="0">
                <a:latin typeface="Garamond" panose="02020404030301010803" pitchFamily="18" charset="0"/>
              </a:rPr>
              <a:t>studio</a:t>
            </a:r>
          </a:p>
          <a:p>
            <a:pPr algn="just">
              <a:buFontTx/>
              <a:buChar char="-"/>
            </a:pPr>
            <a:r>
              <a:rPr lang="it-IT" sz="2800" b="1" dirty="0">
                <a:latin typeface="Garamond" panose="02020404030301010803" pitchFamily="18" charset="0"/>
              </a:rPr>
              <a:t>presenza</a:t>
            </a:r>
            <a:r>
              <a:rPr lang="it-IT" sz="2800" dirty="0">
                <a:latin typeface="Garamond" panose="02020404030301010803" pitchFamily="18" charset="0"/>
              </a:rPr>
              <a:t> consistente di </a:t>
            </a:r>
            <a:r>
              <a:rPr lang="it-IT" sz="2800" b="1" dirty="0">
                <a:latin typeface="Garamond" panose="02020404030301010803" pitchFamily="18" charset="0"/>
              </a:rPr>
              <a:t>allievi</a:t>
            </a:r>
            <a:r>
              <a:rPr lang="it-IT" sz="2800" dirty="0">
                <a:latin typeface="Garamond" panose="02020404030301010803" pitchFamily="18" charset="0"/>
              </a:rPr>
              <a:t> </a:t>
            </a:r>
            <a:r>
              <a:rPr lang="it-IT" sz="2800" b="1" dirty="0">
                <a:latin typeface="Garamond" panose="02020404030301010803" pitchFamily="18" charset="0"/>
              </a:rPr>
              <a:t>stranieri</a:t>
            </a:r>
            <a:r>
              <a:rPr lang="it-IT" sz="2800" dirty="0">
                <a:latin typeface="Garamond" panose="02020404030301010803" pitchFamily="18" charset="0"/>
              </a:rPr>
              <a:t> con modeste conoscenze in L2</a:t>
            </a:r>
          </a:p>
          <a:p>
            <a:pPr algn="just">
              <a:buFontTx/>
              <a:buChar char="-"/>
            </a:pPr>
            <a:r>
              <a:rPr lang="it-IT" sz="2800" b="1" dirty="0">
                <a:latin typeface="Garamond" panose="02020404030301010803" pitchFamily="18" charset="0"/>
              </a:rPr>
              <a:t>dispersione</a:t>
            </a:r>
            <a:r>
              <a:rPr lang="it-IT" sz="2800" dirty="0">
                <a:latin typeface="Garamond" panose="02020404030301010803" pitchFamily="18" charset="0"/>
              </a:rPr>
              <a:t> </a:t>
            </a:r>
            <a:r>
              <a:rPr lang="it-IT" sz="2800" b="1" dirty="0">
                <a:latin typeface="Garamond" panose="02020404030301010803" pitchFamily="18" charset="0"/>
              </a:rPr>
              <a:t>scolastica</a:t>
            </a:r>
            <a:r>
              <a:rPr lang="it-IT" sz="2800" dirty="0">
                <a:latin typeface="Garamond" panose="02020404030301010803" pitchFamily="18" charset="0"/>
              </a:rPr>
              <a:t> e </a:t>
            </a:r>
            <a:r>
              <a:rPr lang="it-IT" sz="2800" b="1" dirty="0">
                <a:latin typeface="Garamond" panose="02020404030301010803" pitchFamily="18" charset="0"/>
              </a:rPr>
              <a:t>frequenza</a:t>
            </a:r>
            <a:r>
              <a:rPr lang="it-IT" sz="2800" dirty="0">
                <a:latin typeface="Garamond" panose="02020404030301010803" pitchFamily="18" charset="0"/>
              </a:rPr>
              <a:t> </a:t>
            </a:r>
            <a:r>
              <a:rPr lang="it-IT" sz="2800" b="1" dirty="0">
                <a:latin typeface="Garamond" panose="02020404030301010803" pitchFamily="18" charset="0"/>
              </a:rPr>
              <a:t>irregolare</a:t>
            </a:r>
            <a:r>
              <a:rPr lang="it-IT" sz="2800" dirty="0">
                <a:latin typeface="Garamond" panose="02020404030301010803" pitchFamily="18" charset="0"/>
              </a:rPr>
              <a:t>.</a:t>
            </a:r>
          </a:p>
          <a:p>
            <a:pPr algn="just">
              <a:buFontTx/>
              <a:buChar char="-"/>
            </a:pPr>
            <a:endParaRPr lang="it-IT" sz="2800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it-IT" sz="28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B3033E5-3FBB-A44C-9439-86B5C04FB468}"/>
              </a:ext>
            </a:extLst>
          </p:cNvPr>
          <p:cNvSpPr txBox="1"/>
          <p:nvPr/>
        </p:nvSpPr>
        <p:spPr>
          <a:xfrm>
            <a:off x="457200" y="266008"/>
            <a:ext cx="8229600" cy="123110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2800" b="1" dirty="0">
                <a:latin typeface="Garamond" panose="02020404030301010803" pitchFamily="18" charset="0"/>
              </a:rPr>
              <a:t>Il p</a:t>
            </a:r>
            <a:r>
              <a:rPr kumimoji="0" lang="it-IT" sz="2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aramond" panose="02020404030301010803" pitchFamily="18" charset="0"/>
                <a:sym typeface="Helvetica"/>
              </a:rPr>
              <a:t>rofilo degli allievi e il contesto della classe. Analisi dei bisogni educativi</a:t>
            </a:r>
          </a:p>
        </p:txBody>
      </p:sp>
    </p:spTree>
    <p:extLst>
      <p:ext uri="{BB962C8B-B14F-4D97-AF65-F5344CB8AC3E}">
        <p14:creationId xmlns:p14="http://schemas.microsoft.com/office/powerpoint/2010/main" val="1112529659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C7EEAB-4BCE-1248-913F-EDFD317DB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40080"/>
            <a:ext cx="8229600" cy="594360"/>
          </a:xfrm>
        </p:spPr>
        <p:txBody>
          <a:bodyPr>
            <a:normAutofit fontScale="90000"/>
          </a:bodyPr>
          <a:lstStyle/>
          <a:p>
            <a:br>
              <a:rPr lang="it-IT" dirty="0">
                <a:latin typeface="Garamond" panose="02020404030301010803" pitchFamily="18" charset="0"/>
              </a:rPr>
            </a:br>
            <a:r>
              <a:rPr lang="it-IT" sz="3600" b="1" dirty="0">
                <a:latin typeface="Garamond" panose="02020404030301010803" pitchFamily="18" charset="0"/>
              </a:rPr>
              <a:t>La sperimentazione della metodologia </a:t>
            </a:r>
            <a:r>
              <a:rPr lang="it-IT" sz="3600" b="1" i="1" cap="small" dirty="0">
                <a:latin typeface="Garamond" panose="02020404030301010803" pitchFamily="18" charset="0"/>
              </a:rPr>
              <a:t>paths</a:t>
            </a:r>
            <a:r>
              <a:rPr lang="it-IT" sz="3600" b="1" cap="small" dirty="0">
                <a:latin typeface="Garamond" panose="02020404030301010803" pitchFamily="18" charset="0"/>
              </a:rPr>
              <a:t> </a:t>
            </a:r>
            <a:br>
              <a:rPr lang="it-IT" b="1" dirty="0">
                <a:latin typeface="Garamond" panose="02020404030301010803" pitchFamily="18" charset="0"/>
              </a:rPr>
            </a:br>
            <a:endParaRPr lang="it-IT" b="1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B323A68-4E23-8543-9231-B21B470B0C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234441"/>
            <a:ext cx="8229600" cy="3162992"/>
          </a:xfrm>
        </p:spPr>
        <p:txBody>
          <a:bodyPr>
            <a:normAutofit fontScale="47500" lnSpcReduction="20000"/>
          </a:bodyPr>
          <a:lstStyle/>
          <a:p>
            <a:pPr algn="just">
              <a:buFontTx/>
              <a:buChar char="-"/>
            </a:pPr>
            <a:r>
              <a:rPr lang="it-IT" sz="4200" dirty="0">
                <a:latin typeface="Garamond" panose="02020404030301010803" pitchFamily="18" charset="0"/>
              </a:rPr>
              <a:t>La </a:t>
            </a:r>
            <a:r>
              <a:rPr lang="it-IT" sz="4200" b="1" dirty="0">
                <a:latin typeface="Garamond" panose="02020404030301010803" pitchFamily="18" charset="0"/>
              </a:rPr>
              <a:t>metodologia</a:t>
            </a:r>
            <a:r>
              <a:rPr lang="it-IT" sz="4200" dirty="0">
                <a:latin typeface="Garamond" panose="02020404030301010803" pitchFamily="18" charset="0"/>
              </a:rPr>
              <a:t> come </a:t>
            </a:r>
            <a:r>
              <a:rPr lang="it-IT" sz="4200" b="1" dirty="0">
                <a:latin typeface="Garamond" panose="02020404030301010803" pitchFamily="18" charset="0"/>
              </a:rPr>
              <a:t>opportunità</a:t>
            </a:r>
            <a:r>
              <a:rPr lang="it-IT" sz="4200" dirty="0">
                <a:latin typeface="Garamond" panose="02020404030301010803" pitchFamily="18" charset="0"/>
              </a:rPr>
              <a:t> per </a:t>
            </a:r>
            <a:r>
              <a:rPr lang="it-IT" sz="4200" b="1" dirty="0">
                <a:latin typeface="Garamond" panose="02020404030301010803" pitchFamily="18" charset="0"/>
              </a:rPr>
              <a:t>arginare</a:t>
            </a:r>
            <a:r>
              <a:rPr lang="it-IT" sz="4200" dirty="0">
                <a:latin typeface="Garamond" panose="02020404030301010803" pitchFamily="18" charset="0"/>
              </a:rPr>
              <a:t> la </a:t>
            </a:r>
            <a:r>
              <a:rPr lang="it-IT" sz="4200" b="1" dirty="0">
                <a:latin typeface="Garamond" panose="02020404030301010803" pitchFamily="18" charset="0"/>
              </a:rPr>
              <a:t>dispersione</a:t>
            </a:r>
            <a:r>
              <a:rPr lang="it-IT" sz="4200" dirty="0">
                <a:latin typeface="Garamond" panose="02020404030301010803" pitchFamily="18" charset="0"/>
              </a:rPr>
              <a:t>, </a:t>
            </a:r>
            <a:r>
              <a:rPr lang="it-IT" sz="4200" b="1" dirty="0">
                <a:latin typeface="Garamond" panose="02020404030301010803" pitchFamily="18" charset="0"/>
              </a:rPr>
              <a:t>migliorare</a:t>
            </a:r>
            <a:r>
              <a:rPr lang="it-IT" sz="4200" dirty="0">
                <a:latin typeface="Garamond" panose="02020404030301010803" pitchFamily="18" charset="0"/>
              </a:rPr>
              <a:t> i </a:t>
            </a:r>
            <a:r>
              <a:rPr lang="it-IT" sz="4200" b="1" dirty="0">
                <a:latin typeface="Garamond" panose="02020404030301010803" pitchFamily="18" charset="0"/>
              </a:rPr>
              <a:t>rapporti</a:t>
            </a:r>
            <a:r>
              <a:rPr lang="it-IT" sz="4200" dirty="0">
                <a:latin typeface="Garamond" panose="02020404030301010803" pitchFamily="18" charset="0"/>
              </a:rPr>
              <a:t> </a:t>
            </a:r>
            <a:r>
              <a:rPr lang="it-IT" sz="4200" b="1" dirty="0">
                <a:latin typeface="Garamond" panose="02020404030301010803" pitchFamily="18" charset="0"/>
              </a:rPr>
              <a:t>personali</a:t>
            </a:r>
            <a:r>
              <a:rPr lang="it-IT" sz="4200" dirty="0">
                <a:latin typeface="Garamond" panose="02020404030301010803" pitchFamily="18" charset="0"/>
              </a:rPr>
              <a:t> all’interno della </a:t>
            </a:r>
            <a:r>
              <a:rPr lang="it-IT" sz="4200" b="1" dirty="0">
                <a:latin typeface="Garamond" panose="02020404030301010803" pitchFamily="18" charset="0"/>
              </a:rPr>
              <a:t>classe</a:t>
            </a:r>
            <a:r>
              <a:rPr lang="it-IT" sz="4200" dirty="0">
                <a:latin typeface="Garamond" panose="02020404030301010803" pitchFamily="18" charset="0"/>
              </a:rPr>
              <a:t>, </a:t>
            </a:r>
            <a:r>
              <a:rPr lang="it-IT" sz="4200" b="1" dirty="0">
                <a:latin typeface="Garamond" panose="02020404030301010803" pitchFamily="18" charset="0"/>
              </a:rPr>
              <a:t>introdurre</a:t>
            </a:r>
            <a:r>
              <a:rPr lang="it-IT" sz="4200" dirty="0">
                <a:latin typeface="Garamond" panose="02020404030301010803" pitchFamily="18" charset="0"/>
              </a:rPr>
              <a:t> una </a:t>
            </a:r>
            <a:r>
              <a:rPr lang="it-IT" sz="4200" b="1" dirty="0">
                <a:latin typeface="Garamond" panose="02020404030301010803" pitchFamily="18" charset="0"/>
              </a:rPr>
              <a:t>prospettiva</a:t>
            </a:r>
            <a:r>
              <a:rPr lang="it-IT" sz="4200" dirty="0">
                <a:latin typeface="Garamond" panose="02020404030301010803" pitchFamily="18" charset="0"/>
              </a:rPr>
              <a:t> </a:t>
            </a:r>
            <a:r>
              <a:rPr lang="it-IT" sz="4200" b="1" dirty="0">
                <a:latin typeface="Garamond" panose="02020404030301010803" pitchFamily="18" charset="0"/>
              </a:rPr>
              <a:t>trasversale</a:t>
            </a:r>
            <a:r>
              <a:rPr lang="it-IT" sz="4200" dirty="0">
                <a:latin typeface="Garamond" panose="02020404030301010803" pitchFamily="18" charset="0"/>
              </a:rPr>
              <a:t> con </a:t>
            </a:r>
            <a:r>
              <a:rPr lang="it-IT" sz="4200" b="1" dirty="0">
                <a:latin typeface="Garamond" panose="02020404030301010803" pitchFamily="18" charset="0"/>
              </a:rPr>
              <a:t>approcci</a:t>
            </a:r>
            <a:r>
              <a:rPr lang="it-IT" sz="4200" dirty="0">
                <a:latin typeface="Garamond" panose="02020404030301010803" pitchFamily="18" charset="0"/>
              </a:rPr>
              <a:t> </a:t>
            </a:r>
            <a:r>
              <a:rPr lang="it-IT" sz="4200" b="1" dirty="0">
                <a:latin typeface="Garamond" panose="02020404030301010803" pitchFamily="18" charset="0"/>
              </a:rPr>
              <a:t>nuovi</a:t>
            </a:r>
            <a:r>
              <a:rPr lang="it-IT" sz="4200" dirty="0">
                <a:latin typeface="Garamond" panose="02020404030301010803" pitchFamily="18" charset="0"/>
              </a:rPr>
              <a:t> e atti a </a:t>
            </a:r>
            <a:r>
              <a:rPr lang="it-IT" sz="4200" b="1" dirty="0">
                <a:latin typeface="Garamond" panose="02020404030301010803" pitchFamily="18" charset="0"/>
              </a:rPr>
              <a:t>stimolare</a:t>
            </a:r>
            <a:r>
              <a:rPr lang="it-IT" sz="4200" dirty="0">
                <a:latin typeface="Garamond" panose="02020404030301010803" pitchFamily="18" charset="0"/>
              </a:rPr>
              <a:t> negli studenti l’</a:t>
            </a:r>
            <a:r>
              <a:rPr lang="it-IT" sz="4200" b="1" dirty="0">
                <a:latin typeface="Garamond" panose="02020404030301010803" pitchFamily="18" charset="0"/>
              </a:rPr>
              <a:t>esercizio </a:t>
            </a:r>
            <a:r>
              <a:rPr lang="it-IT" sz="4200" dirty="0">
                <a:latin typeface="Garamond" panose="02020404030301010803" pitchFamily="18" charset="0"/>
              </a:rPr>
              <a:t>del </a:t>
            </a:r>
            <a:r>
              <a:rPr lang="it-IT" sz="4200" b="1" dirty="0">
                <a:latin typeface="Garamond" panose="02020404030301010803" pitchFamily="18" charset="0"/>
              </a:rPr>
              <a:t>pensiero</a:t>
            </a:r>
            <a:r>
              <a:rPr lang="it-IT" sz="4200" dirty="0">
                <a:latin typeface="Garamond" panose="02020404030301010803" pitchFamily="18" charset="0"/>
              </a:rPr>
              <a:t> </a:t>
            </a:r>
            <a:r>
              <a:rPr lang="it-IT" sz="4200" b="1" dirty="0">
                <a:latin typeface="Garamond" panose="02020404030301010803" pitchFamily="18" charset="0"/>
              </a:rPr>
              <a:t>logico</a:t>
            </a:r>
            <a:r>
              <a:rPr lang="it-IT" sz="4200" dirty="0">
                <a:latin typeface="Garamond" panose="02020404030301010803" pitchFamily="18" charset="0"/>
              </a:rPr>
              <a:t> </a:t>
            </a:r>
          </a:p>
          <a:p>
            <a:pPr algn="just">
              <a:buFontTx/>
              <a:buChar char="-"/>
            </a:pPr>
            <a:r>
              <a:rPr lang="it-IT" sz="4200" b="1" dirty="0">
                <a:latin typeface="Garamond" panose="02020404030301010803" pitchFamily="18" charset="0"/>
              </a:rPr>
              <a:t>adesione</a:t>
            </a:r>
            <a:r>
              <a:rPr lang="it-IT" sz="4200" dirty="0">
                <a:latin typeface="Garamond" panose="02020404030301010803" pitchFamily="18" charset="0"/>
              </a:rPr>
              <a:t> di </a:t>
            </a:r>
            <a:r>
              <a:rPr lang="it-IT" sz="4200" b="1" dirty="0">
                <a:latin typeface="Garamond" panose="02020404030301010803" pitchFamily="18" charset="0"/>
              </a:rPr>
              <a:t>nove</a:t>
            </a:r>
            <a:r>
              <a:rPr lang="it-IT" sz="4200" dirty="0">
                <a:latin typeface="Garamond" panose="02020404030301010803" pitchFamily="18" charset="0"/>
              </a:rPr>
              <a:t> </a:t>
            </a:r>
            <a:r>
              <a:rPr lang="it-IT" sz="4200" b="1" dirty="0">
                <a:latin typeface="Garamond" panose="02020404030301010803" pitchFamily="18" charset="0"/>
              </a:rPr>
              <a:t>classi</a:t>
            </a:r>
            <a:r>
              <a:rPr lang="it-IT" sz="4200" dirty="0">
                <a:latin typeface="Garamond" panose="02020404030301010803" pitchFamily="18" charset="0"/>
              </a:rPr>
              <a:t> su ventuno:</a:t>
            </a:r>
          </a:p>
          <a:p>
            <a:pPr algn="just">
              <a:buFontTx/>
              <a:buChar char="-"/>
            </a:pPr>
            <a:r>
              <a:rPr lang="it-IT" sz="4200" dirty="0">
                <a:latin typeface="Garamond" panose="02020404030301010803" pitchFamily="18" charset="0"/>
              </a:rPr>
              <a:t>sette del tecnico-turistico (tutti i Periodi)</a:t>
            </a:r>
          </a:p>
          <a:p>
            <a:pPr algn="just">
              <a:buFontTx/>
              <a:buChar char="-"/>
            </a:pPr>
            <a:r>
              <a:rPr lang="it-IT" sz="4200" dirty="0">
                <a:latin typeface="Garamond" panose="02020404030301010803" pitchFamily="18" charset="0"/>
              </a:rPr>
              <a:t>due del socio sanitario (solo </a:t>
            </a:r>
            <a:r>
              <a:rPr lang="it-IT" sz="4200" cap="small" dirty="0">
                <a:latin typeface="Garamond" panose="02020404030301010803" pitchFamily="18" charset="0"/>
              </a:rPr>
              <a:t>ii</a:t>
            </a:r>
            <a:r>
              <a:rPr lang="it-IT" sz="4200" dirty="0">
                <a:latin typeface="Garamond" panose="02020404030301010803" pitchFamily="18" charset="0"/>
              </a:rPr>
              <a:t> e </a:t>
            </a:r>
            <a:r>
              <a:rPr lang="it-IT" sz="4200" cap="small" dirty="0">
                <a:latin typeface="Garamond" panose="02020404030301010803" pitchFamily="18" charset="0"/>
              </a:rPr>
              <a:t>iii</a:t>
            </a:r>
            <a:r>
              <a:rPr lang="it-IT" sz="4200" dirty="0">
                <a:latin typeface="Garamond" panose="02020404030301010803" pitchFamily="18" charset="0"/>
              </a:rPr>
              <a:t> Periodo)</a:t>
            </a:r>
          </a:p>
          <a:p>
            <a:pPr algn="just">
              <a:buFontTx/>
              <a:buChar char="-"/>
            </a:pPr>
            <a:r>
              <a:rPr lang="it-IT" sz="4200" b="1" dirty="0">
                <a:latin typeface="Garamond" panose="02020404030301010803" pitchFamily="18" charset="0"/>
              </a:rPr>
              <a:t>replica</a:t>
            </a:r>
            <a:r>
              <a:rPr lang="it-IT" sz="4200" dirty="0">
                <a:latin typeface="Garamond" panose="02020404030301010803" pitchFamily="18" charset="0"/>
              </a:rPr>
              <a:t> del </a:t>
            </a:r>
            <a:r>
              <a:rPr lang="it-IT" sz="4200" b="1" dirty="0">
                <a:latin typeface="Garamond" panose="02020404030301010803" pitchFamily="18" charset="0"/>
              </a:rPr>
              <a:t>percorso</a:t>
            </a:r>
            <a:r>
              <a:rPr lang="it-IT" sz="4200" dirty="0">
                <a:latin typeface="Garamond" panose="02020404030301010803" pitchFamily="18" charset="0"/>
              </a:rPr>
              <a:t> per i due quadrimestri solo per le classi quinte del tecnico-turistico</a:t>
            </a:r>
          </a:p>
          <a:p>
            <a:pPr algn="just">
              <a:buFontTx/>
              <a:buChar char="-"/>
            </a:pPr>
            <a:r>
              <a:rPr lang="it-IT" sz="4200" b="1" dirty="0">
                <a:latin typeface="Garamond" panose="02020404030301010803" pitchFamily="18" charset="0"/>
              </a:rPr>
              <a:t>resistenze</a:t>
            </a:r>
            <a:r>
              <a:rPr lang="it-IT" sz="4200" dirty="0">
                <a:latin typeface="Garamond" panose="02020404030301010803" pitchFamily="18" charset="0"/>
              </a:rPr>
              <a:t> registrate da parte dei colleghi (e anche di alcuni alunni).</a:t>
            </a:r>
            <a:endParaRPr lang="it-IT" sz="4200" dirty="0"/>
          </a:p>
          <a:p>
            <a:pPr marL="0" indent="0">
              <a:buNone/>
            </a:pPr>
            <a:endParaRPr lang="it-IT" sz="4200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1645293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C7EEAB-4BCE-1248-913F-EDFD317DB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40080"/>
            <a:ext cx="8229600" cy="706582"/>
          </a:xfrm>
        </p:spPr>
        <p:txBody>
          <a:bodyPr>
            <a:normAutofit fontScale="90000"/>
          </a:bodyPr>
          <a:lstStyle/>
          <a:p>
            <a:br>
              <a:rPr lang="it-IT" dirty="0">
                <a:latin typeface="Garamond" panose="02020404030301010803" pitchFamily="18" charset="0"/>
              </a:rPr>
            </a:br>
            <a:r>
              <a:rPr lang="it-IT" sz="3600" b="1" cap="small" dirty="0">
                <a:latin typeface="Garamond" panose="02020404030301010803" pitchFamily="18" charset="0"/>
              </a:rPr>
              <a:t>Problemi organizzativi</a:t>
            </a:r>
            <a:r>
              <a:rPr lang="it-IT" sz="3100" b="1" cap="small" dirty="0">
                <a:latin typeface="Garamond" panose="02020404030301010803" pitchFamily="18" charset="0"/>
              </a:rPr>
              <a:t> </a:t>
            </a:r>
            <a:br>
              <a:rPr lang="it-IT" b="1" dirty="0">
                <a:latin typeface="Garamond" panose="02020404030301010803" pitchFamily="18" charset="0"/>
              </a:rPr>
            </a:br>
            <a:endParaRPr lang="it-IT" b="1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B323A68-4E23-8543-9231-B21B470B0C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20981"/>
            <a:ext cx="8229600" cy="2776451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b="1" dirty="0">
                <a:latin typeface="Garamond" panose="02020404030301010803" pitchFamily="18" charset="0"/>
              </a:rPr>
              <a:t>Difficoltà</a:t>
            </a:r>
            <a:r>
              <a:rPr lang="it-IT" dirty="0">
                <a:latin typeface="Garamond" panose="02020404030301010803" pitchFamily="18" charset="0"/>
              </a:rPr>
              <a:t> riscontrate:</a:t>
            </a:r>
          </a:p>
          <a:p>
            <a:pPr marL="0" indent="0" algn="just">
              <a:buNone/>
            </a:pPr>
            <a:endParaRPr lang="it-IT" dirty="0">
              <a:latin typeface="Garamond" panose="02020404030301010803" pitchFamily="18" charset="0"/>
            </a:endParaRPr>
          </a:p>
          <a:p>
            <a:pPr algn="just">
              <a:buFontTx/>
              <a:buChar char="-"/>
            </a:pPr>
            <a:r>
              <a:rPr lang="it-IT" b="1" dirty="0">
                <a:latin typeface="Garamond" panose="02020404030301010803" pitchFamily="18" charset="0"/>
              </a:rPr>
              <a:t>frequenza</a:t>
            </a:r>
            <a:r>
              <a:rPr lang="it-IT" dirty="0">
                <a:latin typeface="Garamond" panose="02020404030301010803" pitchFamily="18" charset="0"/>
              </a:rPr>
              <a:t> </a:t>
            </a:r>
            <a:r>
              <a:rPr lang="it-IT" b="1" dirty="0">
                <a:latin typeface="Garamond" panose="02020404030301010803" pitchFamily="18" charset="0"/>
              </a:rPr>
              <a:t>irregolare</a:t>
            </a:r>
          </a:p>
          <a:p>
            <a:pPr algn="just">
              <a:buFontTx/>
              <a:buChar char="-"/>
            </a:pPr>
            <a:r>
              <a:rPr lang="it-IT" b="1" dirty="0">
                <a:latin typeface="Garamond" panose="02020404030301010803" pitchFamily="18" charset="0"/>
              </a:rPr>
              <a:t>disponibilità</a:t>
            </a:r>
            <a:r>
              <a:rPr lang="it-IT" dirty="0">
                <a:latin typeface="Garamond" panose="02020404030301010803" pitchFamily="18" charset="0"/>
              </a:rPr>
              <a:t> di </a:t>
            </a:r>
            <a:r>
              <a:rPr lang="it-IT" b="1" dirty="0">
                <a:latin typeface="Garamond" panose="02020404030301010803" pitchFamily="18" charset="0"/>
              </a:rPr>
              <a:t>tempo</a:t>
            </a:r>
            <a:r>
              <a:rPr lang="it-IT" dirty="0">
                <a:latin typeface="Garamond" panose="02020404030301010803" pitchFamily="18" charset="0"/>
              </a:rPr>
              <a:t> </a:t>
            </a:r>
            <a:r>
              <a:rPr lang="it-IT" b="1" dirty="0">
                <a:latin typeface="Garamond" panose="02020404030301010803" pitchFamily="18" charset="0"/>
              </a:rPr>
              <a:t>extracurriculare</a:t>
            </a:r>
            <a:r>
              <a:rPr lang="it-IT" dirty="0">
                <a:latin typeface="Garamond" panose="02020404030301010803" pitchFamily="18" charset="0"/>
              </a:rPr>
              <a:t> </a:t>
            </a:r>
            <a:r>
              <a:rPr lang="it-IT" b="1" dirty="0">
                <a:latin typeface="Garamond" panose="02020404030301010803" pitchFamily="18" charset="0"/>
              </a:rPr>
              <a:t>modesta</a:t>
            </a:r>
            <a:r>
              <a:rPr lang="it-IT" dirty="0">
                <a:latin typeface="Garamond" panose="02020404030301010803" pitchFamily="18" charset="0"/>
              </a:rPr>
              <a:t> o </a:t>
            </a:r>
            <a:r>
              <a:rPr lang="it-IT" b="1" dirty="0">
                <a:latin typeface="Garamond" panose="02020404030301010803" pitchFamily="18" charset="0"/>
              </a:rPr>
              <a:t>nulla</a:t>
            </a:r>
            <a:r>
              <a:rPr lang="it-IT" dirty="0">
                <a:latin typeface="Garamond" panose="02020404030301010803" pitchFamily="18" charset="0"/>
              </a:rPr>
              <a:t> degli allievi da </a:t>
            </a:r>
            <a:r>
              <a:rPr lang="it-IT" b="1" dirty="0">
                <a:latin typeface="Garamond" panose="02020404030301010803" pitchFamily="18" charset="0"/>
              </a:rPr>
              <a:t>dedicare</a:t>
            </a:r>
            <a:r>
              <a:rPr lang="it-IT" dirty="0">
                <a:latin typeface="Garamond" panose="02020404030301010803" pitchFamily="18" charset="0"/>
              </a:rPr>
              <a:t> all’</a:t>
            </a:r>
            <a:r>
              <a:rPr lang="it-IT" b="1" dirty="0">
                <a:latin typeface="Garamond" panose="02020404030301010803" pitchFamily="18" charset="0"/>
              </a:rPr>
              <a:t>attività </a:t>
            </a:r>
            <a:r>
              <a:rPr lang="it-IT" b="1" i="1" cap="small" dirty="0">
                <a:latin typeface="Garamond" panose="02020404030301010803" pitchFamily="18" charset="0"/>
              </a:rPr>
              <a:t>paths</a:t>
            </a:r>
          </a:p>
          <a:p>
            <a:pPr algn="just">
              <a:buFontTx/>
              <a:buChar char="-"/>
            </a:pPr>
            <a:r>
              <a:rPr lang="it-IT" b="1" dirty="0">
                <a:latin typeface="Garamond" panose="02020404030301010803" pitchFamily="18" charset="0"/>
              </a:rPr>
              <a:t>fasce</a:t>
            </a:r>
            <a:r>
              <a:rPr lang="it-IT" dirty="0">
                <a:latin typeface="Garamond" panose="02020404030301010803" pitchFamily="18" charset="0"/>
              </a:rPr>
              <a:t> </a:t>
            </a:r>
            <a:r>
              <a:rPr lang="it-IT" b="1" dirty="0">
                <a:latin typeface="Garamond" panose="02020404030301010803" pitchFamily="18" charset="0"/>
              </a:rPr>
              <a:t>orarie</a:t>
            </a:r>
            <a:r>
              <a:rPr lang="it-IT" dirty="0">
                <a:latin typeface="Garamond" panose="02020404030301010803" pitchFamily="18" charset="0"/>
              </a:rPr>
              <a:t> spesso </a:t>
            </a:r>
            <a:r>
              <a:rPr lang="it-IT" b="1" dirty="0">
                <a:latin typeface="Garamond" panose="02020404030301010803" pitchFamily="18" charset="0"/>
              </a:rPr>
              <a:t>non</a:t>
            </a:r>
            <a:r>
              <a:rPr lang="it-IT" dirty="0">
                <a:latin typeface="Garamond" panose="02020404030301010803" pitchFamily="18" charset="0"/>
              </a:rPr>
              <a:t> </a:t>
            </a:r>
            <a:r>
              <a:rPr lang="it-IT" b="1" dirty="0">
                <a:latin typeface="Garamond" panose="02020404030301010803" pitchFamily="18" charset="0"/>
              </a:rPr>
              <a:t>coincidenti</a:t>
            </a:r>
            <a:r>
              <a:rPr lang="it-IT" dirty="0">
                <a:latin typeface="Garamond" panose="02020404030301010803" pitchFamily="18" charset="0"/>
              </a:rPr>
              <a:t> per lo </a:t>
            </a:r>
            <a:r>
              <a:rPr lang="it-IT" b="1" dirty="0">
                <a:latin typeface="Garamond" panose="02020404030301010803" pitchFamily="18" charset="0"/>
              </a:rPr>
              <a:t>studio</a:t>
            </a:r>
            <a:r>
              <a:rPr lang="it-IT" dirty="0">
                <a:latin typeface="Garamond" panose="02020404030301010803" pitchFamily="18" charset="0"/>
              </a:rPr>
              <a:t> di </a:t>
            </a:r>
            <a:r>
              <a:rPr lang="it-IT" b="1" dirty="0">
                <a:latin typeface="Garamond" panose="02020404030301010803" pitchFamily="18" charset="0"/>
              </a:rPr>
              <a:t>gruppo</a:t>
            </a:r>
            <a:r>
              <a:rPr lang="it-IT" dirty="0">
                <a:latin typeface="Garamond" panose="02020404030301010803" pitchFamily="18" charset="0"/>
              </a:rPr>
              <a:t>.</a:t>
            </a:r>
          </a:p>
          <a:p>
            <a:pPr marL="0" indent="0" algn="just">
              <a:buNone/>
            </a:pPr>
            <a:endParaRPr lang="it-IT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871471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FDC2DA-FB73-BD46-A8B9-E1E6AC76F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512064"/>
          </a:xfrm>
        </p:spPr>
        <p:txBody>
          <a:bodyPr>
            <a:normAutofit fontScale="90000"/>
          </a:bodyPr>
          <a:lstStyle/>
          <a:p>
            <a:br>
              <a:rPr lang="it-IT" dirty="0">
                <a:latin typeface="Garamond" panose="02020404030301010803" pitchFamily="18" charset="0"/>
              </a:rPr>
            </a:br>
            <a:r>
              <a:rPr lang="it-IT" sz="2700" b="1" dirty="0">
                <a:latin typeface="Garamond" panose="02020404030301010803" pitchFamily="18" charset="0"/>
              </a:rPr>
              <a:t>Le soluzioni adottate e l’applicazione della metodologia </a:t>
            </a:r>
            <a:br>
              <a:rPr lang="it-IT" sz="3100" dirty="0">
                <a:latin typeface="Garamond" panose="02020404030301010803" pitchFamily="18" charset="0"/>
              </a:rPr>
            </a:br>
            <a:endParaRPr lang="it-IT" sz="3100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F6BF0F2-ED6C-A845-BA11-DEF8A6BD1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8229600" cy="3377044"/>
          </a:xfrm>
        </p:spPr>
        <p:txBody>
          <a:bodyPr>
            <a:noAutofit/>
          </a:bodyPr>
          <a:lstStyle/>
          <a:p>
            <a:pPr algn="just">
              <a:buFontTx/>
              <a:buChar char="-"/>
            </a:pPr>
            <a:r>
              <a:rPr lang="it-IT" sz="1800" b="1" dirty="0">
                <a:latin typeface="Garamond" panose="02020404030301010803" pitchFamily="18" charset="0"/>
              </a:rPr>
              <a:t>Informazione</a:t>
            </a:r>
            <a:r>
              <a:rPr lang="it-IT" sz="1800" dirty="0">
                <a:latin typeface="Garamond" panose="02020404030301010803" pitchFamily="18" charset="0"/>
              </a:rPr>
              <a:t> </a:t>
            </a:r>
            <a:r>
              <a:rPr lang="it-IT" sz="1800" b="1" dirty="0">
                <a:latin typeface="Garamond" panose="02020404030301010803" pitchFamily="18" charset="0"/>
              </a:rPr>
              <a:t>dettagliata</a:t>
            </a:r>
            <a:r>
              <a:rPr lang="it-IT" sz="1800" dirty="0">
                <a:latin typeface="Garamond" panose="02020404030301010803" pitchFamily="18" charset="0"/>
              </a:rPr>
              <a:t> agli studenti sull'attività (modalità di svolgimento, finalità)</a:t>
            </a:r>
          </a:p>
          <a:p>
            <a:pPr algn="just">
              <a:buFontTx/>
              <a:buChar char="-"/>
            </a:pPr>
            <a:r>
              <a:rPr lang="it-IT" sz="1800" dirty="0">
                <a:latin typeface="Garamond" panose="02020404030301010803" pitchFamily="18" charset="0"/>
              </a:rPr>
              <a:t> </a:t>
            </a:r>
            <a:r>
              <a:rPr lang="it-IT" sz="1800" b="1" dirty="0">
                <a:latin typeface="Garamond" panose="02020404030301010803" pitchFamily="18" charset="0"/>
              </a:rPr>
              <a:t>stimolo</a:t>
            </a:r>
            <a:r>
              <a:rPr lang="it-IT" sz="1800" dirty="0">
                <a:latin typeface="Garamond" panose="02020404030301010803" pitchFamily="18" charset="0"/>
              </a:rPr>
              <a:t> della </a:t>
            </a:r>
            <a:r>
              <a:rPr lang="it-IT" sz="1800" b="1" dirty="0">
                <a:latin typeface="Garamond" panose="02020404030301010803" pitchFamily="18" charset="0"/>
              </a:rPr>
              <a:t>curiosità</a:t>
            </a:r>
            <a:r>
              <a:rPr lang="it-IT" sz="1800" dirty="0">
                <a:latin typeface="Garamond" panose="02020404030301010803" pitchFamily="18" charset="0"/>
              </a:rPr>
              <a:t>, del </a:t>
            </a:r>
            <a:r>
              <a:rPr lang="it-IT" sz="1800" b="1" dirty="0">
                <a:latin typeface="Garamond" panose="02020404030301010803" pitchFamily="18" charset="0"/>
              </a:rPr>
              <a:t>senso</a:t>
            </a:r>
            <a:r>
              <a:rPr lang="it-IT" sz="1800" dirty="0">
                <a:latin typeface="Garamond" panose="02020404030301010803" pitchFamily="18" charset="0"/>
              </a:rPr>
              <a:t> </a:t>
            </a:r>
            <a:r>
              <a:rPr lang="it-IT" sz="1800" b="1" dirty="0">
                <a:latin typeface="Garamond" panose="02020404030301010803" pitchFamily="18" charset="0"/>
              </a:rPr>
              <a:t>di</a:t>
            </a:r>
            <a:r>
              <a:rPr lang="it-IT" sz="1800" dirty="0">
                <a:latin typeface="Garamond" panose="02020404030301010803" pitchFamily="18" charset="0"/>
              </a:rPr>
              <a:t> </a:t>
            </a:r>
            <a:r>
              <a:rPr lang="it-IT" sz="1800" b="1" dirty="0">
                <a:latin typeface="Garamond" panose="02020404030301010803" pitchFamily="18" charset="0"/>
              </a:rPr>
              <a:t>responsabilità</a:t>
            </a:r>
            <a:r>
              <a:rPr lang="it-IT" sz="1800" dirty="0">
                <a:latin typeface="Garamond" panose="02020404030301010803" pitchFamily="18" charset="0"/>
              </a:rPr>
              <a:t> e della </a:t>
            </a:r>
            <a:r>
              <a:rPr lang="it-IT" sz="1800" b="1" dirty="0">
                <a:latin typeface="Garamond" panose="02020404030301010803" pitchFamily="18" charset="0"/>
              </a:rPr>
              <a:t>partecipazione</a:t>
            </a:r>
            <a:r>
              <a:rPr lang="it-IT" sz="1800" dirty="0">
                <a:latin typeface="Garamond" panose="02020404030301010803" pitchFamily="18" charset="0"/>
              </a:rPr>
              <a:t> </a:t>
            </a:r>
            <a:r>
              <a:rPr lang="it-IT" sz="1800" b="1" dirty="0">
                <a:latin typeface="Garamond" panose="02020404030301010803" pitchFamily="18" charset="0"/>
              </a:rPr>
              <a:t>regolare</a:t>
            </a:r>
            <a:r>
              <a:rPr lang="it-IT" sz="1800" dirty="0">
                <a:latin typeface="Garamond" panose="02020404030301010803" pitchFamily="18" charset="0"/>
              </a:rPr>
              <a:t>, </a:t>
            </a:r>
            <a:r>
              <a:rPr lang="it-IT" sz="1800" b="1" dirty="0">
                <a:latin typeface="Garamond" panose="02020404030301010803" pitchFamily="18" charset="0"/>
              </a:rPr>
              <a:t>attiva</a:t>
            </a:r>
            <a:r>
              <a:rPr lang="it-IT" sz="1800" dirty="0">
                <a:latin typeface="Garamond" panose="02020404030301010803" pitchFamily="18" charset="0"/>
              </a:rPr>
              <a:t> e </a:t>
            </a:r>
            <a:r>
              <a:rPr lang="it-IT" sz="1800" b="1" dirty="0">
                <a:latin typeface="Garamond" panose="02020404030301010803" pitchFamily="18" charset="0"/>
              </a:rPr>
              <a:t>convinta</a:t>
            </a:r>
            <a:r>
              <a:rPr lang="it-IT" sz="1800" dirty="0">
                <a:latin typeface="Garamond" panose="02020404030301010803" pitchFamily="18" charset="0"/>
              </a:rPr>
              <a:t> alla </a:t>
            </a:r>
            <a:r>
              <a:rPr lang="it-IT" sz="1800" b="1" dirty="0">
                <a:latin typeface="Garamond" panose="02020404030301010803" pitchFamily="18" charset="0"/>
              </a:rPr>
              <a:t>settimana</a:t>
            </a:r>
            <a:r>
              <a:rPr lang="it-IT" sz="1800" dirty="0">
                <a:latin typeface="Garamond" panose="02020404030301010803" pitchFamily="18" charset="0"/>
              </a:rPr>
              <a:t> </a:t>
            </a:r>
            <a:r>
              <a:rPr lang="it-IT" sz="1800" b="1" i="1" cap="small" dirty="0">
                <a:latin typeface="Garamond" panose="02020404030301010803" pitchFamily="18" charset="0"/>
              </a:rPr>
              <a:t>paths</a:t>
            </a:r>
          </a:p>
          <a:p>
            <a:pPr algn="just">
              <a:buFontTx/>
              <a:buChar char="-"/>
            </a:pPr>
            <a:r>
              <a:rPr lang="it-IT" sz="1800" b="1" dirty="0">
                <a:latin typeface="Garamond" panose="02020404030301010803" pitchFamily="18" charset="0"/>
              </a:rPr>
              <a:t>divisione</a:t>
            </a:r>
            <a:r>
              <a:rPr lang="it-IT" sz="1800" dirty="0">
                <a:latin typeface="Garamond" panose="02020404030301010803" pitchFamily="18" charset="0"/>
              </a:rPr>
              <a:t> della classe in </a:t>
            </a:r>
            <a:r>
              <a:rPr lang="it-IT" sz="1800" b="1" dirty="0">
                <a:latin typeface="Garamond" panose="02020404030301010803" pitchFamily="18" charset="0"/>
              </a:rPr>
              <a:t>più</a:t>
            </a:r>
            <a:r>
              <a:rPr lang="it-IT" sz="1800" dirty="0">
                <a:latin typeface="Garamond" panose="02020404030301010803" pitchFamily="18" charset="0"/>
              </a:rPr>
              <a:t> </a:t>
            </a:r>
            <a:r>
              <a:rPr lang="it-IT" sz="1800" b="1" dirty="0">
                <a:latin typeface="Garamond" panose="02020404030301010803" pitchFamily="18" charset="0"/>
              </a:rPr>
              <a:t>gruppi</a:t>
            </a:r>
            <a:r>
              <a:rPr lang="it-IT" sz="1800" dirty="0">
                <a:latin typeface="Garamond" panose="02020404030301010803" pitchFamily="18" charset="0"/>
              </a:rPr>
              <a:t> o in un </a:t>
            </a:r>
            <a:r>
              <a:rPr lang="it-IT" sz="1800" b="1" dirty="0">
                <a:latin typeface="Garamond" panose="02020404030301010803" pitchFamily="18" charset="0"/>
              </a:rPr>
              <a:t>unico</a:t>
            </a:r>
            <a:r>
              <a:rPr lang="it-IT" sz="1800" dirty="0">
                <a:latin typeface="Garamond" panose="02020404030301010803" pitchFamily="18" charset="0"/>
              </a:rPr>
              <a:t> </a:t>
            </a:r>
            <a:r>
              <a:rPr lang="it-IT" sz="1800" b="1" dirty="0">
                <a:latin typeface="Garamond" panose="02020404030301010803" pitchFamily="18" charset="0"/>
              </a:rPr>
              <a:t>gruppo</a:t>
            </a:r>
            <a:r>
              <a:rPr lang="it-IT" sz="1800" dirty="0">
                <a:latin typeface="Garamond" panose="02020404030301010803" pitchFamily="18" charset="0"/>
              </a:rPr>
              <a:t>, sulla base del numero degli studenti</a:t>
            </a:r>
          </a:p>
          <a:p>
            <a:pPr algn="just">
              <a:buFontTx/>
              <a:buChar char="-"/>
            </a:pPr>
            <a:r>
              <a:rPr lang="it-IT" sz="1800" b="1" dirty="0">
                <a:latin typeface="Garamond" panose="02020404030301010803" pitchFamily="18" charset="0"/>
              </a:rPr>
              <a:t>fasi</a:t>
            </a:r>
            <a:r>
              <a:rPr lang="it-IT" sz="1800" dirty="0">
                <a:latin typeface="Garamond" panose="02020404030301010803" pitchFamily="18" charset="0"/>
              </a:rPr>
              <a:t> di lettura, analisi dei testi forniti, confronto, studio autonomo e guidato, sintesi delle idee, elaborazione e allestimento del prodotto finale </a:t>
            </a:r>
            <a:r>
              <a:rPr lang="it-IT" sz="1800" b="1" dirty="0">
                <a:latin typeface="Garamond" panose="02020404030301010803" pitchFamily="18" charset="0"/>
              </a:rPr>
              <a:t>eseguite</a:t>
            </a:r>
            <a:r>
              <a:rPr lang="it-IT" sz="1800" dirty="0">
                <a:latin typeface="Garamond" panose="02020404030301010803" pitchFamily="18" charset="0"/>
              </a:rPr>
              <a:t> in </a:t>
            </a:r>
            <a:r>
              <a:rPr lang="it-IT" sz="1800" b="1" dirty="0">
                <a:latin typeface="Garamond" panose="02020404030301010803" pitchFamily="18" charset="0"/>
              </a:rPr>
              <a:t>aula</a:t>
            </a:r>
            <a:r>
              <a:rPr lang="it-IT" sz="1800" dirty="0">
                <a:latin typeface="Garamond" panose="02020404030301010803" pitchFamily="18" charset="0"/>
              </a:rPr>
              <a:t> durante le ore di lezione (</a:t>
            </a:r>
            <a:r>
              <a:rPr lang="it-IT" sz="1800" b="1" dirty="0">
                <a:latin typeface="Garamond" panose="02020404030301010803" pitchFamily="18" charset="0"/>
              </a:rPr>
              <a:t>tempo</a:t>
            </a:r>
            <a:r>
              <a:rPr lang="it-IT" sz="1800" dirty="0">
                <a:latin typeface="Garamond" panose="02020404030301010803" pitchFamily="18" charset="0"/>
              </a:rPr>
              <a:t> </a:t>
            </a:r>
            <a:r>
              <a:rPr lang="it-IT" sz="1800" b="1" dirty="0">
                <a:latin typeface="Garamond" panose="02020404030301010803" pitchFamily="18" charset="0"/>
              </a:rPr>
              <a:t>congruo</a:t>
            </a:r>
            <a:r>
              <a:rPr lang="it-IT" sz="1800" dirty="0">
                <a:latin typeface="Garamond" panose="02020404030301010803" pitchFamily="18" charset="0"/>
              </a:rPr>
              <a:t>) </a:t>
            </a:r>
          </a:p>
          <a:p>
            <a:pPr algn="just">
              <a:buFontTx/>
              <a:buChar char="-"/>
            </a:pPr>
            <a:r>
              <a:rPr lang="it-IT" sz="1800" dirty="0">
                <a:latin typeface="Garamond" panose="02020404030301010803" pitchFamily="18" charset="0"/>
              </a:rPr>
              <a:t> scelta della </a:t>
            </a:r>
            <a:r>
              <a:rPr lang="it-IT" sz="1800" b="1" dirty="0">
                <a:latin typeface="Garamond" panose="02020404030301010803" pitchFamily="18" charset="0"/>
              </a:rPr>
              <a:t>stessa</a:t>
            </a:r>
            <a:r>
              <a:rPr lang="it-IT" sz="1800" dirty="0">
                <a:latin typeface="Garamond" panose="02020404030301010803" pitchFamily="18" charset="0"/>
              </a:rPr>
              <a:t> </a:t>
            </a:r>
            <a:r>
              <a:rPr lang="it-IT" sz="1800" b="1" dirty="0">
                <a:latin typeface="Garamond" panose="02020404030301010803" pitchFamily="18" charset="0"/>
              </a:rPr>
              <a:t>parola</a:t>
            </a:r>
            <a:r>
              <a:rPr lang="it-IT" sz="1800" dirty="0">
                <a:latin typeface="Garamond" panose="02020404030301010803" pitchFamily="18" charset="0"/>
              </a:rPr>
              <a:t> e </a:t>
            </a:r>
            <a:r>
              <a:rPr lang="it-IT" sz="1800" b="1" dirty="0">
                <a:latin typeface="Garamond" panose="02020404030301010803" pitchFamily="18" charset="0"/>
              </a:rPr>
              <a:t>restituzione</a:t>
            </a:r>
            <a:r>
              <a:rPr lang="it-IT" sz="1800" dirty="0">
                <a:latin typeface="Garamond" panose="02020404030301010803" pitchFamily="18" charset="0"/>
              </a:rPr>
              <a:t> </a:t>
            </a:r>
            <a:r>
              <a:rPr lang="it-IT" sz="1800" b="1" dirty="0">
                <a:latin typeface="Garamond" panose="02020404030301010803" pitchFamily="18" charset="0"/>
              </a:rPr>
              <a:t>simultanea</a:t>
            </a:r>
            <a:r>
              <a:rPr lang="it-IT" sz="1800" dirty="0">
                <a:latin typeface="Garamond" panose="02020404030301010803" pitchFamily="18" charset="0"/>
              </a:rPr>
              <a:t> per </a:t>
            </a:r>
            <a:r>
              <a:rPr lang="it-IT" sz="1800" b="1" dirty="0">
                <a:latin typeface="Garamond" panose="02020404030301010803" pitchFamily="18" charset="0"/>
              </a:rPr>
              <a:t>alcune</a:t>
            </a:r>
            <a:r>
              <a:rPr lang="it-IT" sz="1800" dirty="0">
                <a:latin typeface="Garamond" panose="02020404030301010803" pitchFamily="18" charset="0"/>
              </a:rPr>
              <a:t> </a:t>
            </a:r>
            <a:r>
              <a:rPr lang="it-IT" sz="1800" b="1" dirty="0">
                <a:latin typeface="Garamond" panose="02020404030301010803" pitchFamily="18" charset="0"/>
              </a:rPr>
              <a:t>classi</a:t>
            </a:r>
            <a:r>
              <a:rPr lang="it-IT" sz="1800" dirty="0">
                <a:latin typeface="Garamond" panose="02020404030301010803" pitchFamily="18" charset="0"/>
              </a:rPr>
              <a:t> </a:t>
            </a:r>
            <a:r>
              <a:rPr lang="it-IT" sz="1800" b="1" dirty="0">
                <a:latin typeface="Garamond" panose="02020404030301010803" pitchFamily="18" charset="0"/>
              </a:rPr>
              <a:t>parallele</a:t>
            </a:r>
            <a:r>
              <a:rPr lang="it-IT" sz="1800" dirty="0">
                <a:latin typeface="Garamond" panose="02020404030301010803" pitchFamily="18" charset="0"/>
              </a:rPr>
              <a:t> (ulteriore sperimentazione per ampliare il confronto con opinioni e approcci differenti). </a:t>
            </a:r>
          </a:p>
        </p:txBody>
      </p:sp>
    </p:spTree>
    <p:extLst>
      <p:ext uri="{BB962C8B-B14F-4D97-AF65-F5344CB8AC3E}">
        <p14:creationId xmlns:p14="http://schemas.microsoft.com/office/powerpoint/2010/main" val="2412140039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FDC2DA-FB73-BD46-A8B9-E1E6AC76F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31766"/>
            <a:ext cx="8229600" cy="631769"/>
          </a:xfrm>
        </p:spPr>
        <p:txBody>
          <a:bodyPr>
            <a:normAutofit fontScale="90000"/>
          </a:bodyPr>
          <a:lstStyle/>
          <a:p>
            <a:br>
              <a:rPr lang="it-IT" dirty="0">
                <a:latin typeface="Garamond" panose="02020404030301010803" pitchFamily="18" charset="0"/>
              </a:rPr>
            </a:br>
            <a:r>
              <a:rPr lang="it-IT" sz="3600" b="1" dirty="0">
                <a:latin typeface="Garamond" panose="02020404030301010803" pitchFamily="18" charset="0"/>
              </a:rPr>
              <a:t>La scelta della parola. I criteri adottati</a:t>
            </a:r>
            <a:br>
              <a:rPr lang="it-IT" dirty="0">
                <a:latin typeface="Garamond" panose="02020404030301010803" pitchFamily="18" charset="0"/>
              </a:rPr>
            </a:br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F6BF0F2-ED6C-A845-BA11-DEF8A6BD1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537855"/>
            <a:ext cx="8229600" cy="305676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800" b="1" dirty="0">
                <a:latin typeface="Garamond" panose="02020404030301010803" pitchFamily="18" charset="0"/>
              </a:rPr>
              <a:t>Criteri</a:t>
            </a:r>
            <a:r>
              <a:rPr lang="it-IT" sz="2800" dirty="0">
                <a:latin typeface="Garamond" panose="02020404030301010803" pitchFamily="18" charset="0"/>
              </a:rPr>
              <a:t> (liberi) per la </a:t>
            </a:r>
            <a:r>
              <a:rPr lang="it-IT" sz="2800" b="1" dirty="0">
                <a:latin typeface="Garamond" panose="02020404030301010803" pitchFamily="18" charset="0"/>
              </a:rPr>
              <a:t>scelta</a:t>
            </a:r>
            <a:r>
              <a:rPr lang="it-IT" sz="2800" dirty="0">
                <a:latin typeface="Garamond" panose="02020404030301010803" pitchFamily="18" charset="0"/>
              </a:rPr>
              <a:t> della </a:t>
            </a:r>
            <a:r>
              <a:rPr lang="it-IT" sz="2800" b="1" dirty="0">
                <a:latin typeface="Garamond" panose="02020404030301010803" pitchFamily="18" charset="0"/>
              </a:rPr>
              <a:t>parola</a:t>
            </a:r>
            <a:r>
              <a:rPr lang="it-IT" sz="2800" dirty="0">
                <a:latin typeface="Garamond" panose="02020404030301010803" pitchFamily="18" charset="0"/>
              </a:rPr>
              <a:t>:</a:t>
            </a:r>
          </a:p>
          <a:p>
            <a:pPr algn="just">
              <a:buFontTx/>
              <a:buChar char="-"/>
            </a:pPr>
            <a:r>
              <a:rPr lang="it-IT" sz="2800" b="1" dirty="0">
                <a:latin typeface="Garamond" panose="02020404030301010803" pitchFamily="18" charset="0"/>
              </a:rPr>
              <a:t>coerenza</a:t>
            </a:r>
            <a:r>
              <a:rPr lang="it-IT" sz="2800" dirty="0">
                <a:latin typeface="Garamond" panose="02020404030301010803" pitchFamily="18" charset="0"/>
              </a:rPr>
              <a:t> con l’</a:t>
            </a:r>
            <a:r>
              <a:rPr lang="it-IT" sz="2800" b="1" dirty="0">
                <a:latin typeface="Garamond" panose="02020404030301010803" pitchFamily="18" charset="0"/>
              </a:rPr>
              <a:t>indirizzo</a:t>
            </a:r>
            <a:r>
              <a:rPr lang="it-IT" sz="2800" dirty="0">
                <a:latin typeface="Garamond" panose="02020404030301010803" pitchFamily="18" charset="0"/>
              </a:rPr>
              <a:t> di </a:t>
            </a:r>
            <a:r>
              <a:rPr lang="it-IT" sz="2800" b="1" dirty="0">
                <a:latin typeface="Garamond" panose="02020404030301010803" pitchFamily="18" charset="0"/>
              </a:rPr>
              <a:t>studi</a:t>
            </a:r>
          </a:p>
          <a:p>
            <a:pPr algn="just">
              <a:buFontTx/>
              <a:buChar char="-"/>
            </a:pPr>
            <a:r>
              <a:rPr lang="it-IT" sz="2800" b="1" dirty="0">
                <a:latin typeface="Garamond" panose="02020404030301010803" pitchFamily="18" charset="0"/>
              </a:rPr>
              <a:t>approfondimenti</a:t>
            </a:r>
            <a:r>
              <a:rPr lang="it-IT" sz="2800" dirty="0">
                <a:latin typeface="Garamond" panose="02020404030301010803" pitchFamily="18" charset="0"/>
              </a:rPr>
              <a:t> di </a:t>
            </a:r>
            <a:r>
              <a:rPr lang="it-IT" sz="2800" b="1" dirty="0">
                <a:latin typeface="Garamond" panose="02020404030301010803" pitchFamily="18" charset="0"/>
              </a:rPr>
              <a:t>argomenti</a:t>
            </a:r>
            <a:r>
              <a:rPr lang="it-IT" sz="2800" dirty="0">
                <a:latin typeface="Garamond" panose="02020404030301010803" pitchFamily="18" charset="0"/>
              </a:rPr>
              <a:t> già svolti o previsti nella </a:t>
            </a:r>
            <a:r>
              <a:rPr lang="it-IT" sz="2800" b="1" dirty="0">
                <a:latin typeface="Garamond" panose="02020404030301010803" pitchFamily="18" charset="0"/>
              </a:rPr>
              <a:t>programmazione</a:t>
            </a:r>
          </a:p>
          <a:p>
            <a:pPr algn="just">
              <a:buFontTx/>
              <a:buChar char="-"/>
            </a:pPr>
            <a:r>
              <a:rPr lang="it-IT" sz="2800" b="1" dirty="0">
                <a:latin typeface="Garamond" panose="02020404030301010803" pitchFamily="18" charset="0"/>
              </a:rPr>
              <a:t>aderenza</a:t>
            </a:r>
            <a:r>
              <a:rPr lang="it-IT" sz="2800" dirty="0">
                <a:latin typeface="Garamond" panose="02020404030301010803" pitchFamily="18" charset="0"/>
              </a:rPr>
              <a:t> al </a:t>
            </a:r>
            <a:r>
              <a:rPr lang="it-IT" sz="2800" b="1" dirty="0">
                <a:latin typeface="Garamond" panose="02020404030301010803" pitchFamily="18" charset="0"/>
              </a:rPr>
              <a:t>vissuto</a:t>
            </a:r>
            <a:r>
              <a:rPr lang="it-IT" sz="2800" dirty="0">
                <a:latin typeface="Garamond" panose="02020404030301010803" pitchFamily="18" charset="0"/>
              </a:rPr>
              <a:t> degli </a:t>
            </a:r>
            <a:r>
              <a:rPr lang="it-IT" sz="2800" b="1" dirty="0">
                <a:latin typeface="Garamond" panose="02020404030301010803" pitchFamily="18" charset="0"/>
              </a:rPr>
              <a:t>allievi</a:t>
            </a:r>
            <a:r>
              <a:rPr lang="it-IT" sz="2800" dirty="0">
                <a:latin typeface="Garamond" panose="02020404030301010803" pitchFamily="18" charset="0"/>
              </a:rPr>
              <a:t> o a </a:t>
            </a:r>
            <a:r>
              <a:rPr lang="it-IT" sz="2800" b="1" dirty="0">
                <a:latin typeface="Garamond" panose="02020404030301010803" pitchFamily="18" charset="0"/>
              </a:rPr>
              <a:t>temi</a:t>
            </a:r>
            <a:r>
              <a:rPr lang="it-IT" sz="2800" dirty="0">
                <a:latin typeface="Garamond" panose="02020404030301010803" pitchFamily="18" charset="0"/>
              </a:rPr>
              <a:t> </a:t>
            </a:r>
            <a:r>
              <a:rPr lang="it-IT" sz="2800" b="1" dirty="0">
                <a:latin typeface="Garamond" panose="02020404030301010803" pitchFamily="18" charset="0"/>
              </a:rPr>
              <a:t>genericamente</a:t>
            </a:r>
            <a:r>
              <a:rPr lang="it-IT" sz="2800" dirty="0">
                <a:latin typeface="Garamond" panose="02020404030301010803" pitchFamily="18" charset="0"/>
              </a:rPr>
              <a:t> </a:t>
            </a:r>
            <a:r>
              <a:rPr lang="it-IT" sz="2800" b="1" dirty="0">
                <a:latin typeface="Garamond" panose="02020404030301010803" pitchFamily="18" charset="0"/>
              </a:rPr>
              <a:t>civici</a:t>
            </a:r>
            <a:r>
              <a:rPr lang="it-IT" sz="2800" dirty="0">
                <a:latin typeface="Garamond" panose="02020404030301010803" pitchFamily="18" charset="0"/>
              </a:rPr>
              <a:t>.  </a:t>
            </a:r>
          </a:p>
          <a:p>
            <a:pPr algn="just"/>
            <a:endParaRPr lang="it-IT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040944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FDC2DA-FB73-BD46-A8B9-E1E6AC76F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48876"/>
            <a:ext cx="8229600" cy="889226"/>
          </a:xfrm>
        </p:spPr>
        <p:txBody>
          <a:bodyPr>
            <a:normAutofit fontScale="90000"/>
          </a:bodyPr>
          <a:lstStyle/>
          <a:p>
            <a:br>
              <a:rPr lang="it-IT" dirty="0">
                <a:latin typeface="Garamond" panose="02020404030301010803" pitchFamily="18" charset="0"/>
              </a:rPr>
            </a:br>
            <a:r>
              <a:rPr lang="it-IT" sz="3300" b="1" dirty="0">
                <a:latin typeface="Garamond" panose="02020404030301010803" pitchFamily="18" charset="0"/>
              </a:rPr>
              <a:t>L’importanza della scelta della parola.</a:t>
            </a:r>
            <a:br>
              <a:rPr lang="it-IT" sz="3300" b="1" dirty="0">
                <a:latin typeface="Garamond" panose="02020404030301010803" pitchFamily="18" charset="0"/>
              </a:rPr>
            </a:br>
            <a:r>
              <a:rPr lang="it-IT" sz="3300" b="1" dirty="0">
                <a:latin typeface="Garamond" panose="02020404030301010803" pitchFamily="18" charset="0"/>
              </a:rPr>
              <a:t> Esperienze, contesti ed effetti</a:t>
            </a:r>
            <a:br>
              <a:rPr lang="it-IT" dirty="0">
                <a:latin typeface="Garamond" panose="02020404030301010803" pitchFamily="18" charset="0"/>
              </a:rPr>
            </a:br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F6BF0F2-ED6C-A845-BA11-DEF8A6BD1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546167"/>
            <a:ext cx="8229600" cy="3048457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it-IT" dirty="0">
                <a:latin typeface="Garamond" panose="02020404030301010803" pitchFamily="18" charset="0"/>
              </a:rPr>
              <a:t>Alcuni esempi particolari:</a:t>
            </a:r>
          </a:p>
          <a:p>
            <a:pPr algn="just">
              <a:buFontTx/>
              <a:buChar char="-"/>
            </a:pPr>
            <a:r>
              <a:rPr lang="it-IT" b="1" i="1" dirty="0">
                <a:latin typeface="Garamond" panose="02020404030301010803" pitchFamily="18" charset="0"/>
              </a:rPr>
              <a:t>appartenenza</a:t>
            </a:r>
            <a:r>
              <a:rPr lang="it-IT" dirty="0">
                <a:latin typeface="Garamond" panose="02020404030301010803" pitchFamily="18" charset="0"/>
              </a:rPr>
              <a:t> (sensibilità spiccata degli allievi e parola scelta come possibile fonte di incomprensione e di disagio)</a:t>
            </a:r>
          </a:p>
          <a:p>
            <a:pPr algn="just">
              <a:buFontTx/>
              <a:buChar char="-"/>
            </a:pPr>
            <a:r>
              <a:rPr lang="it-IT" b="1" i="1" dirty="0">
                <a:latin typeface="Garamond" panose="02020404030301010803" pitchFamily="18" charset="0"/>
              </a:rPr>
              <a:t>vuoto</a:t>
            </a:r>
            <a:r>
              <a:rPr lang="it-IT" dirty="0">
                <a:latin typeface="Garamond" panose="02020404030301010803" pitchFamily="18" charset="0"/>
              </a:rPr>
              <a:t> (peculiare fisionomia e comportamento didattico della classe) </a:t>
            </a:r>
          </a:p>
          <a:p>
            <a:pPr algn="just">
              <a:buFontTx/>
              <a:buChar char="-"/>
            </a:pPr>
            <a:r>
              <a:rPr lang="it-IT" b="1" i="1" dirty="0">
                <a:latin typeface="Garamond" panose="02020404030301010803" pitchFamily="18" charset="0"/>
              </a:rPr>
              <a:t>identità</a:t>
            </a:r>
            <a:r>
              <a:rPr lang="it-IT" dirty="0">
                <a:latin typeface="Garamond" panose="02020404030301010803" pitchFamily="18" charset="0"/>
              </a:rPr>
              <a:t> (associazioni imprevedibili e occasione concreta di confronto).</a:t>
            </a:r>
          </a:p>
        </p:txBody>
      </p:sp>
    </p:spTree>
    <p:extLst>
      <p:ext uri="{BB962C8B-B14F-4D97-AF65-F5344CB8AC3E}">
        <p14:creationId xmlns:p14="http://schemas.microsoft.com/office/powerpoint/2010/main" val="729207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Tema di Office">
  <a:themeElements>
    <a:clrScheme name="Tema di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i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Tema di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i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6978EF2025B554DB051D4011EFDA52C" ma:contentTypeVersion="14" ma:contentTypeDescription="Creare un nuovo documento." ma:contentTypeScope="" ma:versionID="b56bcc3fff1d222a99f39dcfbe4c8130">
  <xsd:schema xmlns:xsd="http://www.w3.org/2001/XMLSchema" xmlns:xs="http://www.w3.org/2001/XMLSchema" xmlns:p="http://schemas.microsoft.com/office/2006/metadata/properties" xmlns:ns2="5e3afe80-204a-4b8f-920a-2b34606b5915" xmlns:ns3="38676af7-6285-4940-95d0-3a42549a01e1" targetNamespace="http://schemas.microsoft.com/office/2006/metadata/properties" ma:root="true" ma:fieldsID="09792debae25048302ca36350d315172" ns2:_="" ns3:_="">
    <xsd:import namespace="5e3afe80-204a-4b8f-920a-2b34606b5915"/>
    <xsd:import namespace="38676af7-6285-4940-95d0-3a42549a01e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3afe80-204a-4b8f-920a-2b34606b59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Tag immagine" ma:readOnly="false" ma:fieldId="{5cf76f15-5ced-4ddc-b409-7134ff3c332f}" ma:taxonomyMulti="true" ma:sspId="a087d216-9da7-4ca6-a432-9e625d0d44c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676af7-6285-4940-95d0-3a42549a01e1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cca6d840-2679-4a0a-8d62-8809983cd88f}" ma:internalName="TaxCatchAll" ma:showField="CatchAllData" ma:web="38676af7-6285-4940-95d0-3a42549a01e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e3afe80-204a-4b8f-920a-2b34606b5915">
      <Terms xmlns="http://schemas.microsoft.com/office/infopath/2007/PartnerControls"/>
    </lcf76f155ced4ddcb4097134ff3c332f>
    <TaxCatchAll xmlns="38676af7-6285-4940-95d0-3a42549a01e1" xsi:nil="true"/>
  </documentManagement>
</p:properties>
</file>

<file path=customXml/itemProps1.xml><?xml version="1.0" encoding="utf-8"?>
<ds:datastoreItem xmlns:ds="http://schemas.openxmlformats.org/officeDocument/2006/customXml" ds:itemID="{044EF702-D1DB-4BAD-A972-3634D4EB49E1}"/>
</file>

<file path=customXml/itemProps2.xml><?xml version="1.0" encoding="utf-8"?>
<ds:datastoreItem xmlns:ds="http://schemas.openxmlformats.org/officeDocument/2006/customXml" ds:itemID="{1F98752B-85E5-4E58-A872-0D851ADCAF09}"/>
</file>

<file path=customXml/itemProps3.xml><?xml version="1.0" encoding="utf-8"?>
<ds:datastoreItem xmlns:ds="http://schemas.openxmlformats.org/officeDocument/2006/customXml" ds:itemID="{B6F1A0B9-72D0-4B55-934C-0F53E31A9D4D}"/>
</file>

<file path=docProps/app.xml><?xml version="1.0" encoding="utf-8"?>
<Properties xmlns="http://schemas.openxmlformats.org/officeDocument/2006/extended-properties" xmlns:vt="http://schemas.openxmlformats.org/officeDocument/2006/docPropsVTypes">
  <TotalTime>1516</TotalTime>
  <Words>852</Words>
  <Application>Microsoft Macintosh PowerPoint</Application>
  <PresentationFormat>Presentazione su schermo (16:9)</PresentationFormat>
  <Paragraphs>87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0" baseType="lpstr">
      <vt:lpstr>Arial</vt:lpstr>
      <vt:lpstr>Calibri</vt:lpstr>
      <vt:lpstr>Garamond</vt:lpstr>
      <vt:lpstr>Helvetica</vt:lpstr>
      <vt:lpstr>Raleway</vt:lpstr>
      <vt:lpstr>Tema di Office</vt:lpstr>
      <vt:lpstr>Presentazione standard di PowerPoint</vt:lpstr>
      <vt:lpstr>Presentazione standard di PowerPoint</vt:lpstr>
      <vt:lpstr>L’organizzazione dell’ida nell’iis P. Boselli di Torino </vt:lpstr>
      <vt:lpstr>     </vt:lpstr>
      <vt:lpstr> La sperimentazione della metodologia paths  </vt:lpstr>
      <vt:lpstr> Problemi organizzativi  </vt:lpstr>
      <vt:lpstr> Le soluzioni adottate e l’applicazione della metodologia  </vt:lpstr>
      <vt:lpstr> La scelta della parola. I criteri adottati </vt:lpstr>
      <vt:lpstr> L’importanza della scelta della parola.  Esperienze, contesti ed effetti </vt:lpstr>
      <vt:lpstr> Parola, percorso ed Educazione civica </vt:lpstr>
      <vt:lpstr> Risultati </vt:lpstr>
      <vt:lpstr> Potenzialità della metodologia e prospettive future. La dimensione trasversale </vt:lpstr>
      <vt:lpstr> Il modello paths, l’apprendimento permanente e le competenze testuali </vt:lpstr>
      <vt:lpstr> Il metodo anche come risorsa per lo sviluppo delle competenze linguistico-lessicali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cp:lastModifiedBy>Microsoft Office User</cp:lastModifiedBy>
  <cp:revision>57</cp:revision>
  <dcterms:modified xsi:type="dcterms:W3CDTF">2022-07-11T09:32:07Z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0x01010036978EF2025B554DB051D4011EFDA52C</vt:lpwstr>
  </property>
</Properties>
</file>