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iqqaECZfDPXZa8J6n9w7dJBFiV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Raleway-bold.fntdata"/><Relationship Id="rId8" Type="http://schemas.openxmlformats.org/officeDocument/2006/relationships/slide" Target="slides/slide3.xml"/><Relationship Id="rId18" Type="http://schemas.openxmlformats.org/officeDocument/2006/relationships/customXml" Target="../customXml/item2.xml"/><Relationship Id="rId3" Type="http://schemas.openxmlformats.org/officeDocument/2006/relationships/presProps" Target="presProps.xml"/><Relationship Id="rId12" Type="http://schemas.openxmlformats.org/officeDocument/2006/relationships/font" Target="fonts/Raleway-regular.fntdata"/><Relationship Id="rId7" Type="http://schemas.openxmlformats.org/officeDocument/2006/relationships/slide" Target="slides/slide2.xml"/><Relationship Id="rId17" Type="http://schemas.openxmlformats.org/officeDocument/2006/relationships/customXml" Target="../customXml/item1.xml"/><Relationship Id="rId2" Type="http://schemas.openxmlformats.org/officeDocument/2006/relationships/viewProps" Target="viewProps.xml"/><Relationship Id="rId16" Type="http://customschemas.google.com/relationships/presentationmetadata" Target="metadata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b37f7669a_0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13b37f7669a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b37f7669a_0_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13b37f7669a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b37f7669a_0_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13b37f7669a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685800" y="1597819"/>
            <a:ext cx="7772400" cy="11025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" type="body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>
  <p:cSld name="Intestazione sezion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722312" y="3305176"/>
            <a:ext cx="7772401" cy="1021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722312" y="2180033"/>
            <a:ext cx="7772401" cy="11251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>
  <p:cSld name="Contenuto 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457200" y="900112"/>
            <a:ext cx="4038600" cy="2545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indent="-4064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2pPr>
            <a:lvl3pPr indent="-4064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3pPr>
            <a:lvl4pPr indent="-4064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4pPr>
            <a:lvl5pPr indent="-4064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»"/>
              <a:defRPr sz="28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2" type="sldNum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>
  <p:cSld name="Confront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" type="body"/>
          </p:nvPr>
        </p:nvSpPr>
        <p:spPr>
          <a:xfrm>
            <a:off x="457200" y="1151333"/>
            <a:ext cx="4040188" cy="479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2" type="body"/>
          </p:nvPr>
        </p:nvSpPr>
        <p:spPr>
          <a:xfrm>
            <a:off x="4645026" y="1151333"/>
            <a:ext cx="4041777" cy="479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Solo titolo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>
  <p:cSld name="Vu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2" type="sldNum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>
  <p:cSld name="Contenuto con didascalia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/>
          <p:nvPr>
            <p:ph type="title"/>
          </p:nvPr>
        </p:nvSpPr>
        <p:spPr>
          <a:xfrm>
            <a:off x="457201" y="204785"/>
            <a:ext cx="3008315" cy="8715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457199" y="1076326"/>
            <a:ext cx="3008317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>
  <p:cSld name="Immagine con didascalia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1792288" y="3600450"/>
            <a:ext cx="5486402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13"/>
          <p:cNvSpPr/>
          <p:nvPr>
            <p:ph idx="2" type="pic"/>
          </p:nvPr>
        </p:nvSpPr>
        <p:spPr>
          <a:xfrm>
            <a:off x="1792288" y="459581"/>
            <a:ext cx="5486402" cy="3086101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1792288" y="4025503"/>
            <a:ext cx="5486402" cy="60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2.jp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>
            <p:ph idx="4294967295" type="sldNum"/>
          </p:nvPr>
        </p:nvSpPr>
        <p:spPr>
          <a:xfrm>
            <a:off x="8505420" y="4780033"/>
            <a:ext cx="181381" cy="248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289207" y="2576397"/>
            <a:ext cx="8411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Raleway"/>
              <a:buNone/>
            </a:pPr>
            <a:r>
              <a:rPr b="1" lang="en-US" sz="31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Filosofia nel biennio dei licei</a:t>
            </a:r>
            <a:endParaRPr sz="1700"/>
          </a:p>
        </p:txBody>
      </p:sp>
      <p:sp>
        <p:nvSpPr>
          <p:cNvPr id="55" name="Google Shape;55;p2"/>
          <p:cNvSpPr txBox="1"/>
          <p:nvPr/>
        </p:nvSpPr>
        <p:spPr>
          <a:xfrm>
            <a:off x="303539" y="3075743"/>
            <a:ext cx="718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aleway"/>
              <a:buNone/>
            </a:pPr>
            <a:r>
              <a:rPr lang="en-US" sz="18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Marco Trivero - Liceo “Regina Margherita” di Torino</a:t>
            </a:r>
            <a:endParaRPr/>
          </a:p>
        </p:txBody>
      </p:sp>
      <p:pic>
        <p:nvPicPr>
          <p:cNvPr id="56" name="Google Shape;56;p2"/>
          <p:cNvPicPr preferRelativeResize="0"/>
          <p:nvPr/>
        </p:nvPicPr>
        <p:blipFill rotWithShape="1">
          <a:blip r:embed="rId4">
            <a:alphaModFix/>
          </a:blip>
          <a:srcRect b="806" l="2543" r="2911" t="816"/>
          <a:stretch/>
        </p:blipFill>
        <p:spPr>
          <a:xfrm>
            <a:off x="6711550" y="2694050"/>
            <a:ext cx="1920850" cy="19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2738" y="1487713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"/>
          <p:cNvSpPr txBox="1"/>
          <p:nvPr/>
        </p:nvSpPr>
        <p:spPr>
          <a:xfrm>
            <a:off x="239100" y="670025"/>
            <a:ext cx="66216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Il progetto: ideazione - finalità</a:t>
            </a:r>
            <a:endParaRPr b="1" sz="28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aleway"/>
              <a:buChar char="●"/>
            </a:pPr>
            <a:r>
              <a:rPr b="1"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Paths</a:t>
            </a:r>
            <a:r>
              <a:rPr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 - innovazione didattica - diversificazione metodologica - condivisione delle esperienze</a:t>
            </a:r>
            <a:endParaRPr sz="19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aleway"/>
              <a:buChar char="●"/>
            </a:pPr>
            <a:r>
              <a:rPr b="1"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Miur</a:t>
            </a:r>
            <a:r>
              <a:rPr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 - documento del dicembre 2017 - orientamenti per l’apprendimento della filosofia nella società della conoscenza</a:t>
            </a:r>
            <a:endParaRPr sz="19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aleway"/>
              <a:buChar char="●"/>
            </a:pPr>
            <a:r>
              <a:rPr b="1"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Riflessione d</a:t>
            </a:r>
            <a:r>
              <a:rPr b="1"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ipartimentale</a:t>
            </a:r>
            <a:r>
              <a:rPr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 - povertà lessicale - difficoltà di comprensione e di analisi del testo - didattica integrata per competenze</a:t>
            </a:r>
            <a:endParaRPr sz="19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b37f7669a_0_16"/>
          <p:cNvSpPr txBox="1"/>
          <p:nvPr/>
        </p:nvSpPr>
        <p:spPr>
          <a:xfrm>
            <a:off x="239100" y="670025"/>
            <a:ext cx="66216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L</a:t>
            </a:r>
            <a:r>
              <a:rPr b="1" lang="en-US" sz="28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a filosofia per una scuola di qualità</a:t>
            </a:r>
            <a:endParaRPr b="1" sz="28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aleway"/>
              <a:buChar char="●"/>
            </a:pPr>
            <a:r>
              <a:rPr b="1"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Didattica laboratoriale </a:t>
            </a:r>
            <a:r>
              <a:rPr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- approccio dinamico, attivo, costruttivo al processo di apprendimento</a:t>
            </a:r>
            <a:endParaRPr sz="19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aleway"/>
              <a:buChar char="●"/>
            </a:pPr>
            <a:r>
              <a:rPr b="1"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Didattica per competenze</a:t>
            </a:r>
            <a:r>
              <a:rPr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 - esercitare il pensiero critico in maniera autonoma e responsabile - complessità della realtà - sfide del futuro</a:t>
            </a:r>
            <a:endParaRPr sz="19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aleway"/>
              <a:buChar char="●"/>
            </a:pPr>
            <a:r>
              <a:rPr b="1"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Finalità</a:t>
            </a:r>
            <a:r>
              <a:rPr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 - la filosofia come azione problematizzante - orientamento alla lettura della realtà - laboratorio di pensiero critico - supporto all’acquisizione delle soft-skills</a:t>
            </a:r>
            <a:endParaRPr sz="19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8" name="Google Shape;68;g13b37f7669a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2750" y="151177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b37f7669a_0_36"/>
          <p:cNvSpPr txBox="1"/>
          <p:nvPr/>
        </p:nvSpPr>
        <p:spPr>
          <a:xfrm>
            <a:off x="239100" y="670025"/>
            <a:ext cx="66216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Sperimentazione e progettazione </a:t>
            </a:r>
            <a:endParaRPr b="1" sz="28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aleway"/>
              <a:buChar char="●"/>
            </a:pPr>
            <a:r>
              <a:rPr b="1"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Raccolta delle idee e riflessione critica</a:t>
            </a:r>
            <a:r>
              <a:rPr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 - dal confronto condiviso alla definizione di alcuni percorsi di prova</a:t>
            </a:r>
            <a:endParaRPr sz="19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aleway"/>
              <a:buChar char="●"/>
            </a:pPr>
            <a:r>
              <a:rPr b="1"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Moduli interdisciplinari condivisi</a:t>
            </a:r>
            <a:r>
              <a:rPr b="1"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- dalla parola al testo - felicità, libertà, amicizia</a:t>
            </a:r>
            <a:endParaRPr sz="19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aleway"/>
              <a:buChar char="●"/>
            </a:pPr>
            <a:r>
              <a:rPr b="1"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Confronto finale e progettazione</a:t>
            </a:r>
            <a:r>
              <a:rPr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 - dalla sperimentazione alla costruzione delle prime Uda</a:t>
            </a:r>
            <a:endParaRPr sz="19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4" name="Google Shape;74;g13b37f7669a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2750" y="148772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3b37f7669a_0_43"/>
          <p:cNvSpPr txBox="1"/>
          <p:nvPr/>
        </p:nvSpPr>
        <p:spPr>
          <a:xfrm>
            <a:off x="239100" y="670025"/>
            <a:ext cx="6621600" cy="3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Il percorso - a</a:t>
            </a:r>
            <a:r>
              <a:rPr b="1" lang="en-US" sz="28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rticolazione</a:t>
            </a:r>
            <a:endParaRPr b="1" sz="28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aleway"/>
              <a:buChar char="●"/>
            </a:pPr>
            <a:r>
              <a:rPr b="1"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Didattica laboratoriale </a:t>
            </a:r>
            <a:r>
              <a:rPr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- dalla parola al testo</a:t>
            </a:r>
            <a:r>
              <a:rPr b="1"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- brainstorming - attività individuali e di gruppo</a:t>
            </a:r>
            <a:endParaRPr sz="19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aleway"/>
              <a:buChar char="●"/>
            </a:pPr>
            <a:r>
              <a:rPr b="1"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Attività guidata</a:t>
            </a:r>
            <a:r>
              <a:rPr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 - domande guida - approccio per problemi e testuale - peer to peer - compresenze</a:t>
            </a:r>
            <a:endParaRPr sz="19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aleway"/>
              <a:buChar char="●"/>
            </a:pPr>
            <a:r>
              <a:rPr b="1"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Pluralismo metodologico - innovazione - valutazione in itinere e sommativa</a:t>
            </a:r>
            <a:endParaRPr sz="19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aleway"/>
              <a:buChar char="●"/>
            </a:pPr>
            <a:r>
              <a:rPr b="1"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Orientamento per competenze</a:t>
            </a:r>
            <a:r>
              <a:rPr lang="en-US" sz="19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 - comunicare - pensiero critico - di cittadinanza - digitali</a:t>
            </a:r>
            <a:endParaRPr sz="19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0" name="Google Shape;80;g13b37f7669a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4687" y="1487725"/>
            <a:ext cx="1702588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13b37f7669a_0_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4675" y="1254725"/>
            <a:ext cx="1702600" cy="170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978EF2025B554DB051D4011EFDA52C" ma:contentTypeVersion="14" ma:contentTypeDescription="Creare un nuovo documento." ma:contentTypeScope="" ma:versionID="b56bcc3fff1d222a99f39dcfbe4c8130">
  <xsd:schema xmlns:xsd="http://www.w3.org/2001/XMLSchema" xmlns:xs="http://www.w3.org/2001/XMLSchema" xmlns:p="http://schemas.microsoft.com/office/2006/metadata/properties" xmlns:ns2="5e3afe80-204a-4b8f-920a-2b34606b5915" xmlns:ns3="38676af7-6285-4940-95d0-3a42549a01e1" targetNamespace="http://schemas.microsoft.com/office/2006/metadata/properties" ma:root="true" ma:fieldsID="09792debae25048302ca36350d315172" ns2:_="" ns3:_="">
    <xsd:import namespace="5e3afe80-204a-4b8f-920a-2b34606b5915"/>
    <xsd:import namespace="38676af7-6285-4940-95d0-3a42549a0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afe80-204a-4b8f-920a-2b34606b59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a087d216-9da7-4ca6-a432-9e625d0d44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76af7-6285-4940-95d0-3a42549a01e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ca6d840-2679-4a0a-8d62-8809983cd88f}" ma:internalName="TaxCatchAll" ma:showField="CatchAllData" ma:web="38676af7-6285-4940-95d0-3a42549a01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3afe80-204a-4b8f-920a-2b34606b5915">
      <Terms xmlns="http://schemas.microsoft.com/office/infopath/2007/PartnerControls"/>
    </lcf76f155ced4ddcb4097134ff3c332f>
    <TaxCatchAll xmlns="38676af7-6285-4940-95d0-3a42549a01e1" xsi:nil="true"/>
  </documentManagement>
</p:properties>
</file>

<file path=customXml/itemProps1.xml><?xml version="1.0" encoding="utf-8"?>
<ds:datastoreItem xmlns:ds="http://schemas.openxmlformats.org/officeDocument/2006/customXml" ds:itemID="{5D59CC0F-3C2D-4DE7-91B6-9E65706F8DB4}"/>
</file>

<file path=customXml/itemProps2.xml><?xml version="1.0" encoding="utf-8"?>
<ds:datastoreItem xmlns:ds="http://schemas.openxmlformats.org/officeDocument/2006/customXml" ds:itemID="{DF0EE78C-8C73-4106-8861-0821F4D12AEE}"/>
</file>

<file path=customXml/itemProps3.xml><?xml version="1.0" encoding="utf-8"?>
<ds:datastoreItem xmlns:ds="http://schemas.openxmlformats.org/officeDocument/2006/customXml" ds:itemID="{C7EE8AB6-8657-4134-AC42-6645A3342995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0x01010036978EF2025B554DB051D4011EFDA52C</vt:lpwstr>
  </property>
</Properties>
</file>