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529" r:id="rId7"/>
    <p:sldId id="530" r:id="rId8"/>
    <p:sldId id="264" r:id="rId9"/>
    <p:sldId id="265" r:id="rId10"/>
    <p:sldId id="263" r:id="rId11"/>
    <p:sldId id="266" r:id="rId12"/>
    <p:sldId id="258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4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35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332613" indent="-332613" defTabSz="443484">
              <a:spcBef>
                <a:spcPts val="600"/>
              </a:spcBef>
              <a:defRPr sz="3104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13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guetti@istruzione.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0" y="4780033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2B8E124-80BE-4B53-A0C3-99ABABDE0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62014"/>
              </p:ext>
            </p:extLst>
          </p:nvPr>
        </p:nvGraphicFramePr>
        <p:xfrm>
          <a:off x="738000" y="952724"/>
          <a:ext cx="7668000" cy="3017520"/>
        </p:xfrm>
        <a:graphic>
          <a:graphicData uri="http://schemas.openxmlformats.org/drawingml/2006/table">
            <a:tbl>
              <a:tblPr/>
              <a:tblGrid>
                <a:gridCol w="3814278">
                  <a:extLst>
                    <a:ext uri="{9D8B030D-6E8A-4147-A177-3AD203B41FA5}">
                      <a16:colId xmlns:a16="http://schemas.microsoft.com/office/drawing/2014/main" val="2037355447"/>
                    </a:ext>
                  </a:extLst>
                </a:gridCol>
                <a:gridCol w="3853722">
                  <a:extLst>
                    <a:ext uri="{9D8B030D-6E8A-4147-A177-3AD203B41FA5}">
                      <a16:colId xmlns:a16="http://schemas.microsoft.com/office/drawing/2014/main" val="1767163966"/>
                    </a:ext>
                  </a:extLst>
                </a:gridCol>
              </a:tblGrid>
              <a:tr h="50292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Filosofia e Agenda 2030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1908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Siamo quello che mangiamo - </a:t>
                      </a:r>
                      <a:r>
                        <a:rPr lang="it-IT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4 e 12 </a:t>
                      </a:r>
                      <a:endParaRPr lang="it-IT" sz="12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V edizione, modalità virtuale </a:t>
                      </a: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6-7-8-9 luglio 2022</a:t>
                      </a:r>
                    </a:p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76465"/>
                  </a:ext>
                </a:extLst>
              </a:tr>
              <a:tr h="50292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Oceano casa 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4 e 14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IV edizione, modalità virtuale </a:t>
                      </a: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6-7-8-9 luglio 2021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82243"/>
                  </a:ext>
                </a:extLst>
              </a:tr>
              <a:tr h="50292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L’educazione resiliente al tempo dell’emergenza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4 e COVID 19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III edizione, modalità virtuale </a:t>
                      </a: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7-8-9 luglio 2020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00762"/>
                  </a:ext>
                </a:extLst>
              </a:tr>
              <a:tr h="50292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Cittadinanza e inclusione 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4 e 16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II edizione, Alberobello </a:t>
                      </a: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15-16-17-18 luglio 2019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60081"/>
                  </a:ext>
                </a:extLst>
              </a:tr>
              <a:tr h="50292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Uno sguardo dal Sud 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 4 e 10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/>
                          <a:sym typeface="Calibri"/>
                        </a:defRPr>
                      </a:lvl9pPr>
                    </a:lstStyle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I edizione, Alberobello </a:t>
                      </a: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16-17-18 luglio 2018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3892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9182DD9-C35F-4F82-B5EC-D13A73BE6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0080"/>
              </p:ext>
            </p:extLst>
          </p:nvPr>
        </p:nvGraphicFramePr>
        <p:xfrm>
          <a:off x="486000" y="796704"/>
          <a:ext cx="8172000" cy="3440318"/>
        </p:xfrm>
        <a:graphic>
          <a:graphicData uri="http://schemas.openxmlformats.org/drawingml/2006/table">
            <a:tbl>
              <a:tblPr/>
              <a:tblGrid>
                <a:gridCol w="4064976">
                  <a:extLst>
                    <a:ext uri="{9D8B030D-6E8A-4147-A177-3AD203B41FA5}">
                      <a16:colId xmlns:a16="http://schemas.microsoft.com/office/drawing/2014/main" val="2065542719"/>
                    </a:ext>
                  </a:extLst>
                </a:gridCol>
                <a:gridCol w="4107024">
                  <a:extLst>
                    <a:ext uri="{9D8B030D-6E8A-4147-A177-3AD203B41FA5}">
                      <a16:colId xmlns:a16="http://schemas.microsoft.com/office/drawing/2014/main" val="640742962"/>
                    </a:ext>
                  </a:extLst>
                </a:gridCol>
              </a:tblGrid>
              <a:tr h="5075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Filosofia e World International Day </a:t>
                      </a:r>
                    </a:p>
                    <a:p>
                      <a:pPr algn="ctr"/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60161"/>
                  </a:ext>
                </a:extLst>
              </a:tr>
              <a:tr h="701777"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 err="1">
                          <a:solidFill>
                            <a:schemeClr val="bg2"/>
                          </a:solidFill>
                          <a:latin typeface="Raleway" pitchFamily="2" charset="0"/>
                        </a:rPr>
                        <a:t>Philosophy</a:t>
                      </a:r>
                      <a:r>
                        <a:rPr lang="it-IT" sz="1200" i="1" dirty="0">
                          <a:solidFill>
                            <a:schemeClr val="bg2"/>
                          </a:solidFill>
                          <a:latin typeface="Raleway" pitchFamily="2" charset="0"/>
                        </a:rPr>
                        <a:t> for the Futures</a:t>
                      </a:r>
                      <a:endParaRPr lang="it-IT" sz="1200" b="0" i="1" dirty="0">
                        <a:solidFill>
                          <a:schemeClr val="bg2"/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Modalità virtuale, 18 novembre 2021</a:t>
                      </a:r>
                    </a:p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37876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algn="ctr"/>
                      <a:r>
                        <a:rPr lang="it-IT" i="1" dirty="0">
                          <a:solidFill>
                            <a:schemeClr val="bg2"/>
                          </a:solidFill>
                          <a:latin typeface="Raleway" pitchFamily="2" charset="0"/>
                        </a:rPr>
                        <a:t>Diversità culturale e biodiversità: la questione del cibo</a:t>
                      </a:r>
                      <a:endParaRPr lang="it-IT" sz="1200" b="0" i="1" dirty="0">
                        <a:solidFill>
                          <a:schemeClr val="bg2"/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Modalità virtuale/in presenza 21 maggio 2021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699747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Filosofia c’è: un’Agenda per il futuro</a:t>
                      </a:r>
                      <a:endParaRPr lang="it-IT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Modalità virtuale, 19 novembre 2020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67508"/>
                  </a:ext>
                </a:extLst>
              </a:tr>
              <a:tr h="489920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notte è la madre dei pensieri.</a:t>
                      </a:r>
                    </a:p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Alterità, ambiente, tecnologia </a:t>
                      </a:r>
                      <a:endParaRPr lang="it-IT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Sassari, 21 novembre 2019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786329"/>
                  </a:ext>
                </a:extLst>
              </a:tr>
              <a:tr h="417042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Filosofia per i diritti umani e la cittadinanza </a:t>
                      </a:r>
                      <a:endParaRPr lang="it-IT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Roma, 15 novembre 2018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73451"/>
                  </a:ext>
                </a:extLst>
              </a:tr>
              <a:tr h="489920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parola a tutti. La pratica filosofica come opportunità di apprendimento 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ea typeface="+mn-ea"/>
                          <a:cs typeface="Calibri" panose="020F0502020204030204" pitchFamily="34" charset="0"/>
                        </a:rPr>
                        <a:t>Roma, 16 novembre 2017  </a:t>
                      </a:r>
                    </a:p>
                  </a:txBody>
                  <a:tcPr marL="171450" marR="1714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954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26109A8-EDAA-4F2C-BE0F-51D1B9EB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64A8500-F3B8-4774-98BE-E37B0EDB9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Grazie!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i="1">
                <a:solidFill>
                  <a:schemeClr val="tx1">
                    <a:lumMod val="65000"/>
                    <a:lumOff val="35000"/>
                  </a:schemeClr>
                </a:solidFill>
              </a:rPr>
              <a:t>Carla Guetti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carla.guetti@istruzione.it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sellaDiTesto 3"/>
          <p:cNvSpPr txBox="1"/>
          <p:nvPr/>
        </p:nvSpPr>
        <p:spPr>
          <a:xfrm>
            <a:off x="252000" y="2957397"/>
            <a:ext cx="8640000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spc="3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it-IT" dirty="0"/>
              <a:t>Filosofia: multilinguismo e internazionalizzazione</a:t>
            </a:r>
            <a:endParaRPr dirty="0"/>
          </a:p>
        </p:txBody>
      </p:sp>
      <p:sp>
        <p:nvSpPr>
          <p:cNvPr id="97" name="CasellaDiTesto 5"/>
          <p:cNvSpPr txBox="1"/>
          <p:nvPr/>
        </p:nvSpPr>
        <p:spPr>
          <a:xfrm>
            <a:off x="303539" y="3456743"/>
            <a:ext cx="7184608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it-IT" dirty="0"/>
              <a:t>Carla Guetti, Ministero dell’Istruzione</a:t>
            </a:r>
          </a:p>
          <a:p>
            <a:r>
              <a:rPr lang="it-IT" sz="1600" dirty="0"/>
              <a:t>DG per gli ordinamenti scolastici, la valutazione </a:t>
            </a:r>
          </a:p>
          <a:p>
            <a:r>
              <a:rPr lang="it-IT" sz="1600" dirty="0"/>
              <a:t>e l’internazionalizzazione del sistema nazionale di istruzione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F4AC9-5EC5-4A0E-BD27-3789316EF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0" y="936138"/>
            <a:ext cx="2251640" cy="3132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B4E879-AB10-4937-8297-98815C6B8AC9}"/>
              </a:ext>
            </a:extLst>
          </p:cNvPr>
          <p:cNvSpPr txBox="1"/>
          <p:nvPr/>
        </p:nvSpPr>
        <p:spPr>
          <a:xfrm>
            <a:off x="3660232" y="1248311"/>
            <a:ext cx="4572000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000" b="1" spc="-10" dirty="0">
                <a:solidFill>
                  <a:srgbClr val="C00000"/>
                </a:solidFill>
                <a:latin typeface="Raleway" pitchFamily="2" charset="0"/>
                <a:cs typeface="Calibri" panose="020F0502020204030204" pitchFamily="34" charset="0"/>
              </a:rPr>
              <a:t>Documento MIDGOSV 2017</a:t>
            </a:r>
          </a:p>
          <a:p>
            <a:endParaRPr lang="it-IT" sz="2000" b="1" spc="-10" dirty="0">
              <a:solidFill>
                <a:srgbClr val="C00000"/>
              </a:solidFill>
              <a:latin typeface="Raleway" pitchFamily="2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Premessa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10 Capitoli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</a:endParaRP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Conclusioni. Azioni e progettualità future 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C227D0-2500-478E-AF7C-B3349DA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</a:b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</a:b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10 azioni operative </a:t>
            </a:r>
            <a:b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</a:br>
            <a:endParaRPr lang="it-IT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803888-BDBC-45BE-9201-2F5A2514D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Rilevazione dell’insegnamento/apprendimento della filosofia  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Raccolta di esperienze didattiche innovative e pubblicazione su uno spazio web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Progettazione e realizzazione di seminari nazionali e territoriali  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Ricognizione di innovative ed efficaci attività di formazione rivolte ai docenti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Ricognizione di buone pratiche realizzate nel I, II ciclo, istituti tecnici, professionali, ITS, CPIA   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Confronto con la Consulta Nazionale di Filosofia, il CUN (Area 11), gli enti di ricerca del CNR preposti alle discipline filosofiche, l’ANVUR…  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Collaborazione con CNIU, 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FISPh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, Association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Internationale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des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Professeurs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de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Philosophie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…  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Progettazione e diffusione di percorsi didattici e di attività formative rispetto all’obiettivo 4 dell’Agenda ONU 2030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Co-costruzione di percorsi didattici e attività formative sul </a:t>
            </a:r>
            <a:r>
              <a:rPr lang="it-IT" sz="4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debate</a:t>
            </a: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 e sul pensiero critico attraverso la collaborazione con INDIRE e Rai Cultura</a:t>
            </a:r>
          </a:p>
          <a:p>
            <a:pPr marL="342900" indent="-342900">
              <a:buAutoNum type="arabicPeriod"/>
            </a:pPr>
            <a:r>
              <a:rPr lang="it-IT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Realizzazione e diffusione di percorsi didattici e attività formative sulla filosofia contemporanea</a:t>
            </a:r>
            <a:endParaRPr lang="it-IT" sz="4200" spc="-1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20714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3BC1FC3-64B5-4E0D-BC02-0EF98C987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78965"/>
              </p:ext>
            </p:extLst>
          </p:nvPr>
        </p:nvGraphicFramePr>
        <p:xfrm>
          <a:off x="1398760" y="597529"/>
          <a:ext cx="5916440" cy="3788624"/>
        </p:xfrm>
        <a:graphic>
          <a:graphicData uri="http://schemas.openxmlformats.org/drawingml/2006/table">
            <a:tbl>
              <a:tblPr bandRow="1"/>
              <a:tblGrid>
                <a:gridCol w="3955612">
                  <a:extLst>
                    <a:ext uri="{9D8B030D-6E8A-4147-A177-3AD203B41FA5}">
                      <a16:colId xmlns:a16="http://schemas.microsoft.com/office/drawing/2014/main" val="2688228578"/>
                    </a:ext>
                  </a:extLst>
                </a:gridCol>
                <a:gridCol w="1960828">
                  <a:extLst>
                    <a:ext uri="{9D8B030D-6E8A-4147-A177-3AD203B41FA5}">
                      <a16:colId xmlns:a16="http://schemas.microsoft.com/office/drawing/2014/main" val="2404893651"/>
                    </a:ext>
                  </a:extLst>
                </a:gridCol>
              </a:tblGrid>
              <a:tr h="311455">
                <a:tc gridSpan="2"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Ciclo di Seminari A.S. 2018/2019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2214267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Presentazione del Documento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Roma 9 febbraio 2017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190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517226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Prime riflessioni sul Documento Orientamenti del MIUR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Roma 23 gennaio 2018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32972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L'apprendimento della Filosofia, tra polis e mondo 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Napoli 23 ottobre 2018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5588045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L'apprendimento della Filosofia nella dimensione scientifica e tecnologica della conoscenza 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Catanzaro 4 febbraio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976438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Economia globale, sostenibilità, sapere filosofico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Pescara 1 marzo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17710"/>
                  </a:ext>
                </a:extLst>
              </a:tr>
              <a:tr h="432328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L'apprendimento della Filosofia nella prospettiva dell’Agenda 2030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Taranto 18 marzo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56026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Filosofia per pensare e creare bellezza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Matera 25 marzo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356499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Filosofia e Scienze umane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Ferrara 29 marzo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7295208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La Filosofia tra utopia e distopia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Sassari 8 aprile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7129990"/>
                  </a:ext>
                </a:extLst>
              </a:tr>
              <a:tr h="311455"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L’apprendimento della Filosofia per la cittadinanza europea</a:t>
                      </a:r>
                      <a:endParaRPr lang="it-IT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aleway" pitchFamily="2" charset="0"/>
                          <a:cs typeface="Calibri" panose="020F0502020204030204" pitchFamily="34" charset="0"/>
                        </a:rPr>
                        <a:t>Genova 16 aprile 2019</a:t>
                      </a:r>
                    </a:p>
                  </a:txBody>
                  <a:tcPr marL="57150" marR="57150" marT="28575" marB="28575" anchor="ctr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1009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41778-B12B-436F-929C-B1367C8DC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796066"/>
            <a:ext cx="8640000" cy="3442447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chemeClr val="bg2"/>
                </a:solidFill>
                <a:latin typeface="Raleway" pitchFamily="2" charset="0"/>
              </a:rPr>
              <a:t>Filosofia: multilinguismo e internazionalizzazione</a:t>
            </a:r>
          </a:p>
          <a:p>
            <a:pPr marL="0" indent="0" algn="ctr">
              <a:buNone/>
            </a:pPr>
            <a:endParaRPr lang="it-IT" sz="2400" b="1" dirty="0">
              <a:solidFill>
                <a:schemeClr val="bg2"/>
              </a:solidFill>
              <a:latin typeface="Raleway" pitchFamily="2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Multilinguismo</a:t>
            </a:r>
          </a:p>
          <a:p>
            <a:pPr marL="0" indent="0" algn="ctr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Scuole europee - Schola </a:t>
            </a:r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europaea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Raleway" pitchFamily="2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Olimpiadi di Filosofia </a:t>
            </a:r>
          </a:p>
          <a:p>
            <a:pPr marL="0" indent="0"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latin typeface="Raleway" pitchFamily="2" charset="0"/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Internazionalizzazione</a:t>
            </a:r>
          </a:p>
          <a:p>
            <a:pPr marL="0" indent="0" algn="ctr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ONU Agenda 2030</a:t>
            </a:r>
          </a:p>
          <a:p>
            <a:pPr marL="0" indent="0" algn="ctr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UNESCO </a:t>
            </a:r>
          </a:p>
          <a:p>
            <a:pPr marL="0" indent="0"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346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8FB99-B166-49E4-9949-8986E365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2800" b="1" dirty="0">
                <a:latin typeface="Raleway" pitchFamily="2" charset="0"/>
              </a:rPr>
            </a:br>
            <a:r>
              <a:rPr lang="it-IT" sz="3100" b="1" dirty="0">
                <a:solidFill>
                  <a:schemeClr val="bg2"/>
                </a:solidFill>
                <a:latin typeface="Raleway" pitchFamily="2" charset="0"/>
              </a:rPr>
              <a:t>Multilinguismo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09D262-3D81-4CAC-AD26-CF76892F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33" y="2795153"/>
            <a:ext cx="485333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Schola Europaea">
            <a:extLst>
              <a:ext uri="{FF2B5EF4-FFF2-40B4-BE49-F238E27FC236}">
                <a16:creationId xmlns:a16="http://schemas.microsoft.com/office/drawing/2014/main" id="{74DCA3D9-109B-4B9F-B451-8F2EF5D4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86" y="1268347"/>
            <a:ext cx="227722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31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ABB21-9C08-48C4-B7E0-F1158020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38" y="16632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347375-5E98-43DD-AA54-1A1C472C5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680" y="1537284"/>
            <a:ext cx="4025928" cy="266400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effectLst/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7B84B9A4-9CE5-4D37-B8DB-7326AE81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45966"/>
          </a:xfrm>
        </p:spPr>
        <p:txBody>
          <a:bodyPr>
            <a:normAutofit/>
          </a:bodyPr>
          <a:lstStyle/>
          <a:p>
            <a:br>
              <a:rPr lang="it-IT" sz="2800" b="1" dirty="0">
                <a:solidFill>
                  <a:schemeClr val="bg2"/>
                </a:solidFill>
                <a:latin typeface="Raleway" pitchFamily="2" charset="0"/>
              </a:rPr>
            </a:br>
            <a:r>
              <a:rPr lang="it-IT" sz="2800" b="1" dirty="0">
                <a:solidFill>
                  <a:schemeClr val="bg2"/>
                </a:solidFill>
                <a:latin typeface="Raleway" pitchFamily="2" charset="0"/>
              </a:rPr>
              <a:t>Internazionalizzazione 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B97068-3C79-4E4A-994B-FC457FA6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45600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>
            <a:extLst>
              <a:ext uri="{FF2B5EF4-FFF2-40B4-BE49-F238E27FC236}">
                <a16:creationId xmlns:a16="http://schemas.microsoft.com/office/drawing/2014/main" id="{FA43402B-585A-419E-8D96-9DDC2E0D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4" y="951750"/>
            <a:ext cx="2290778" cy="3240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">
            <a:extLst>
              <a:ext uri="{FF2B5EF4-FFF2-40B4-BE49-F238E27FC236}">
                <a16:creationId xmlns:a16="http://schemas.microsoft.com/office/drawing/2014/main" id="{0D45342E-16A8-4207-83BB-4573374F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2" y="951750"/>
            <a:ext cx="2290777" cy="3240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">
            <a:extLst>
              <a:ext uri="{FF2B5EF4-FFF2-40B4-BE49-F238E27FC236}">
                <a16:creationId xmlns:a16="http://schemas.microsoft.com/office/drawing/2014/main" id="{AD49E7A1-5900-4949-AAF0-9275F451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59" y="951750"/>
            <a:ext cx="2290777" cy="3240000"/>
          </a:xfrm>
          <a:prstGeom prst="rect">
            <a:avLst/>
          </a:prstGeom>
          <a:noFill/>
          <a:ln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79977DB2-1AAA-41B6-9B51-D09E1CBCFE12}"/>
</file>

<file path=customXml/itemProps2.xml><?xml version="1.0" encoding="utf-8"?>
<ds:datastoreItem xmlns:ds="http://schemas.openxmlformats.org/officeDocument/2006/customXml" ds:itemID="{8209E471-8895-4AC8-96FD-39E3D84E6BB7}"/>
</file>

<file path=customXml/itemProps3.xml><?xml version="1.0" encoding="utf-8"?>
<ds:datastoreItem xmlns:ds="http://schemas.openxmlformats.org/officeDocument/2006/customXml" ds:itemID="{51F382DA-A013-47C2-8DA8-1D5E06B70C06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517</Words>
  <Application>Microsoft Office PowerPoint</Application>
  <PresentationFormat>Presentazione su schermo (16:9)</PresentationFormat>
  <Paragraphs>87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Raleway</vt:lpstr>
      <vt:lpstr>Tema di Office</vt:lpstr>
      <vt:lpstr>Presentazione standard di PowerPoint</vt:lpstr>
      <vt:lpstr>Presentazione standard di PowerPoint</vt:lpstr>
      <vt:lpstr>Presentazione standard di PowerPoint</vt:lpstr>
      <vt:lpstr>  10 azioni operative  </vt:lpstr>
      <vt:lpstr>Presentazione standard di PowerPoint</vt:lpstr>
      <vt:lpstr>Presentazione standard di PowerPoint</vt:lpstr>
      <vt:lpstr> Multilinguismo</vt:lpstr>
      <vt:lpstr> Internazionalizzazione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Guetti Carla</dc:creator>
  <cp:lastModifiedBy>Guetti Carla</cp:lastModifiedBy>
  <cp:revision>24</cp:revision>
  <dcterms:modified xsi:type="dcterms:W3CDTF">2022-07-12T10:19:09Z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