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62" r:id="rId4"/>
    <p:sldId id="285" r:id="rId5"/>
    <p:sldId id="269" r:id="rId6"/>
    <p:sldId id="259" r:id="rId7"/>
    <p:sldId id="286" r:id="rId8"/>
    <p:sldId id="258" r:id="rId9"/>
    <p:sldId id="263" r:id="rId10"/>
    <p:sldId id="287" r:id="rId11"/>
    <p:sldId id="268" r:id="rId12"/>
    <p:sldId id="284" r:id="rId13"/>
    <p:sldId id="265" r:id="rId14"/>
    <p:sldId id="266" r:id="rId15"/>
    <p:sldId id="277" r:id="rId16"/>
    <p:sldId id="280" r:id="rId17"/>
    <p:sldId id="281" r:id="rId18"/>
    <p:sldId id="282" r:id="rId19"/>
    <p:sldId id="288" r:id="rId2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tti Carla" initials="GC" lastIdx="2" clrIdx="0">
    <p:extLst>
      <p:ext uri="{19B8F6BF-5375-455C-9EA6-DF929625EA0E}">
        <p15:presenceInfo xmlns:p15="http://schemas.microsoft.com/office/powerpoint/2012/main" userId="S::MI13061@istruzione.it::635763f9-a578-4255-a564-2cfa1965c9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94"/>
  </p:normalViewPr>
  <p:slideViewPr>
    <p:cSldViewPr snapToGrid="0" snapToObjects="1" showGuides="1">
      <p:cViewPr varScale="1">
        <p:scale>
          <a:sx n="83" d="100"/>
          <a:sy n="83" d="100"/>
        </p:scale>
        <p:origin x="74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0T18:03:55.965" idx="2">
    <p:pos x="4910" y="382"/>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90700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1597819"/>
            <a:ext cx="7772400" cy="1102521"/>
          </a:xfrm>
          <a:prstGeom prst="rect">
            <a:avLst/>
          </a:prstGeom>
        </p:spPr>
        <p:txBody>
          <a:bodyPr/>
          <a:lstStyle/>
          <a:p>
            <a:r>
              <a:t>Titolo Testo</a:t>
            </a:r>
          </a:p>
        </p:txBody>
      </p:sp>
      <p:sp>
        <p:nvSpPr>
          <p:cNvPr id="12" name="Corpo livello uno…"/>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3305176"/>
            <a:ext cx="7772401" cy="1021558"/>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180033"/>
            <a:ext cx="7772401" cy="112514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900112"/>
            <a:ext cx="4038600" cy="2545559"/>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151333"/>
            <a:ext cx="4040188" cy="47982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4645026" y="1151333"/>
            <a:ext cx="4041777" cy="479824"/>
          </a:xfrm>
          <a:prstGeom prst="rect">
            <a:avLst/>
          </a:prstGeom>
        </p:spPr>
        <p:txBody>
          <a:bodyPr anchor="b"/>
          <a:lstStyle/>
          <a:p>
            <a:pPr marL="332613" indent="-332613" defTabSz="443484">
              <a:spcBef>
                <a:spcPts val="600"/>
              </a:spcBef>
              <a:defRPr sz="3104"/>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1" y="204785"/>
            <a:ext cx="3008315" cy="87154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04788"/>
            <a:ext cx="5111750" cy="4389836"/>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half" idx="13"/>
          </p:nvPr>
        </p:nvSpPr>
        <p:spPr>
          <a:xfrm>
            <a:off x="457199" y="1076326"/>
            <a:ext cx="3008317" cy="3518297"/>
          </a:xfrm>
          <a:prstGeom prst="rect">
            <a:avLst/>
          </a:prstGeom>
        </p:spPr>
        <p:txBody>
          <a:bodyPr/>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3600450"/>
            <a:ext cx="5486402" cy="425054"/>
          </a:xfrm>
          <a:prstGeom prst="rect">
            <a:avLst/>
          </a:prstGeom>
        </p:spPr>
        <p:txBody>
          <a:bodyPr anchor="b"/>
          <a:lstStyle>
            <a:lvl1pPr algn="l">
              <a:defRPr sz="2000" b="1"/>
            </a:lvl1pPr>
          </a:lstStyle>
          <a:p>
            <a:r>
              <a:t>Titolo Testo</a:t>
            </a:r>
          </a:p>
        </p:txBody>
      </p:sp>
      <p:sp>
        <p:nvSpPr>
          <p:cNvPr id="83" name="Segnaposto immagine 2"/>
          <p:cNvSpPr>
            <a:spLocks noGrp="1"/>
          </p:cNvSpPr>
          <p:nvPr>
            <p:ph type="pic" sz="half" idx="13"/>
          </p:nvPr>
        </p:nvSpPr>
        <p:spPr>
          <a:xfrm>
            <a:off x="1792288" y="459581"/>
            <a:ext cx="5486402" cy="3086101"/>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7/12/2022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a:xfrm>
            <a:off x="8389287" y="4765688"/>
            <a:ext cx="297514" cy="276995"/>
          </a:xfrm>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65832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457200" y="1200150"/>
            <a:ext cx="8229600" cy="3394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8" y="4780033"/>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utureu.europa.eu/?locale=it"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isus@gmail.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Numero diapositiva"/>
          <p:cNvSpPr txBox="1">
            <a:spLocks noGrp="1"/>
          </p:cNvSpPr>
          <p:nvPr>
            <p:ph type="sldNum" sz="quarter" idx="4294967295"/>
          </p:nvPr>
        </p:nvSpPr>
        <p:spPr>
          <a:xfrm>
            <a:off x="8505420" y="4780033"/>
            <a:ext cx="181381" cy="2483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850605" y="864919"/>
            <a:ext cx="7995683" cy="29578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Durante </a:t>
            </a:r>
            <a:r>
              <a:rPr lang="it-IT" dirty="0" err="1">
                <a:latin typeface="+mn-lt"/>
              </a:rPr>
              <a:t>l’a.s.</a:t>
            </a:r>
            <a:r>
              <a:rPr lang="it-IT" dirty="0">
                <a:latin typeface="+mn-lt"/>
              </a:rPr>
              <a:t> 2021-2022…</a:t>
            </a:r>
          </a:p>
          <a:p>
            <a:pPr marL="20955" algn="just" fontAlgn="base">
              <a:lnSpc>
                <a:spcPct val="150000"/>
              </a:lnSpc>
            </a:pPr>
            <a:r>
              <a:rPr lang="it-IT" dirty="0">
                <a:latin typeface="+mn-lt"/>
              </a:rPr>
              <a:t>I partecipanti al </a:t>
            </a:r>
            <a:r>
              <a:rPr lang="it-IT" b="1" dirty="0">
                <a:latin typeface="+mn-lt"/>
              </a:rPr>
              <a:t>Corso di formazione a distanza </a:t>
            </a:r>
            <a:r>
              <a:rPr lang="it-IT" dirty="0">
                <a:latin typeface="+mn-lt"/>
              </a:rPr>
              <a:t>sono stati chiamati a elaborare percorsi didattici per la Scuola secondaria di secondo grado sui tre nuclei dell’Educazione civica, con particolare attenzione alla nascita e allo sviluppo delle Istituzioni europee, dei diritti umani, della cittadinanza europea. Ed è stato questo il focus del </a:t>
            </a:r>
            <a:r>
              <a:rPr lang="it-IT" b="1" dirty="0">
                <a:latin typeface="+mn-lt"/>
              </a:rPr>
              <a:t>Corso di formazione </a:t>
            </a:r>
            <a:r>
              <a:rPr lang="it-IT" dirty="0">
                <a:latin typeface="+mn-lt"/>
              </a:rPr>
              <a:t>che ha preso avvio nel mese di </a:t>
            </a:r>
            <a:r>
              <a:rPr lang="it-IT" b="1" dirty="0">
                <a:latin typeface="+mn-lt"/>
              </a:rPr>
              <a:t>dicembre 2021 </a:t>
            </a:r>
            <a:r>
              <a:rPr lang="it-IT" dirty="0">
                <a:latin typeface="+mn-lt"/>
              </a:rPr>
              <a:t>e che si è articolato in </a:t>
            </a:r>
            <a:r>
              <a:rPr lang="it-IT" b="1" dirty="0">
                <a:latin typeface="+mn-lt"/>
              </a:rPr>
              <a:t>7 incontri </a:t>
            </a:r>
            <a:r>
              <a:rPr lang="it-IT" dirty="0">
                <a:solidFill>
                  <a:schemeClr val="tx1"/>
                </a:solidFill>
                <a:latin typeface="+mn-lt"/>
              </a:rPr>
              <a:t>nei mesi successivi</a:t>
            </a:r>
            <a:endParaRPr lang="it-IT" sz="1400" strike="sngStrike"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321407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675507" y="563362"/>
            <a:ext cx="7995683" cy="3739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t>CORSO DI FORMAZIONE A DISTANZA: INCONTRI </a:t>
            </a:r>
          </a:p>
          <a:p>
            <a:pPr marL="342900" lvl="0" indent="-342900" algn="just">
              <a:buSzPts val="1200"/>
              <a:buFont typeface="Calibri" panose="020F0502020204030204" pitchFamily="34" charset="0"/>
              <a:buAutoNum type="arabicPeriod"/>
            </a:pP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Mercoledì  1 Dicembre 2021  :  Franco Gallo (DT USR Lombardia), Costruire Sillabi di educazione civica.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discussant</a:t>
            </a: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Carla Guetti (MIDGOSVI)</a:t>
            </a:r>
            <a:endParaRPr lang="it-IT"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SzPts val="1200"/>
              <a:buFont typeface="Calibri" panose="020F0502020204030204" pitchFamily="34" charset="0"/>
              <a:buAutoNum type="arabicPeriod"/>
            </a:pP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Lunedì 10 Gennaio 2022: Loredana Perla (Università di Bari) e Franco Gallo (DT USR Lombardia), La valutazione.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discussant</a:t>
            </a: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Maria Teresa Santacroce (Presidente SISUS)</a:t>
            </a:r>
            <a:endParaRPr lang="it-IT"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SzPts val="1200"/>
              <a:buFont typeface="Calibri" panose="020F0502020204030204" pitchFamily="34" charset="0"/>
              <a:buAutoNum type="arabicPeriod"/>
            </a:pP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Lunedì 17 Gennaio 2022: Marco Ruotolo, Diritti umani e Costituzione.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discussant</a:t>
            </a: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 Aldo Muciaccia</a:t>
            </a:r>
            <a:endParaRPr lang="it-IT"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SzPts val="1200"/>
              <a:buFont typeface="Calibri" panose="020F0502020204030204" pitchFamily="34" charset="0"/>
              <a:buAutoNum type="arabicPeriod"/>
            </a:pP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Mercoledì 16 Febbraio 2022:  Manfredi Merluzzi (Università Roma Tre), Insegnare storia nella scuola della complessità.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discussant</a:t>
            </a: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Luigi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Mantuano</a:t>
            </a:r>
            <a:endParaRPr lang="it-IT"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SzPts val="1200"/>
              <a:buFont typeface="Calibri" panose="020F0502020204030204" pitchFamily="34" charset="0"/>
              <a:buAutoNum type="arabicPeriod"/>
            </a:pPr>
            <a:r>
              <a:rPr lang="it-IT" sz="1400" dirty="0">
                <a:solidFill>
                  <a:schemeClr val="tx1"/>
                </a:solidFill>
                <a:latin typeface="Calibri" panose="020F0502020204030204" pitchFamily="34" charset="0"/>
                <a:cs typeface="Segoe UI" panose="020B0502040204020203" pitchFamily="34" charset="0"/>
              </a:rPr>
              <a:t>Mercoledì 6 Aprile 2022 : Roberto Gris, "Reale e virtuale".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discussant</a:t>
            </a: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 Antonella Fatai</a:t>
            </a:r>
            <a:endParaRPr lang="it-IT"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SzPts val="1200"/>
              <a:buFont typeface="Calibri" panose="020F0502020204030204" pitchFamily="34" charset="0"/>
              <a:buAutoNum type="arabicPeriod"/>
            </a:pP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Giovedì 5 Maggio 2022: Leonardo Becchetti (Università Tor Vergata Roma), Le sfide per la sostenibilità. Cambiamento ed economia. </a:t>
            </a:r>
            <a:r>
              <a:rPr lang="it-IT" sz="1400" dirty="0" err="1">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discussant</a:t>
            </a: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 Claudia Petrucci</a:t>
            </a:r>
            <a:endParaRPr lang="it-IT"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SzPts val="1200"/>
              <a:buFont typeface="Calibri" panose="020F0502020204030204" pitchFamily="34" charset="0"/>
              <a:buAutoNum type="arabicPeriod"/>
            </a:pPr>
            <a:r>
              <a:rPr lang="it-IT" sz="1400" dirty="0">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Lunedì 23 </a:t>
            </a:r>
            <a:r>
              <a:rPr lang="it-IT"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Maggio 2022: </a:t>
            </a:r>
            <a:r>
              <a:rPr lang="it-IT" sz="1400" dirty="0">
                <a:solidFill>
                  <a:schemeClr val="tx1"/>
                </a:solidFill>
                <a:latin typeface="Calibri" panose="020F0502020204030204" pitchFamily="34" charset="0"/>
                <a:cs typeface="Times New Roman" panose="02020603050405020304" pitchFamily="18" charset="0"/>
              </a:rPr>
              <a:t>CTS SISUS: </a:t>
            </a:r>
            <a:r>
              <a:rPr lang="it-IT" sz="1400" dirty="0">
                <a:solidFill>
                  <a:schemeClr val="tx1"/>
                </a:solidFill>
                <a:latin typeface="Calibri" panose="020F0502020204030204" pitchFamily="34" charset="0"/>
                <a:cs typeface="Segoe UI" panose="020B0502040204020203" pitchFamily="34" charset="0"/>
              </a:rPr>
              <a:t>Tirare le fila, guardando al futuro. Intervengono Maria Teresa Santacroce (Presidente </a:t>
            </a:r>
            <a:r>
              <a:rPr lang="it-IT" sz="1400" cap="all" dirty="0" err="1">
                <a:solidFill>
                  <a:schemeClr val="tx1"/>
                </a:solidFill>
                <a:latin typeface="Calibri" panose="020F0502020204030204" pitchFamily="34" charset="0"/>
                <a:cs typeface="Segoe UI" panose="020B0502040204020203" pitchFamily="34" charset="0"/>
              </a:rPr>
              <a:t>Sisus</a:t>
            </a:r>
            <a:r>
              <a:rPr lang="it-IT" sz="1400" dirty="0">
                <a:solidFill>
                  <a:schemeClr val="tx1"/>
                </a:solidFill>
                <a:latin typeface="Calibri" panose="020F0502020204030204" pitchFamily="34" charset="0"/>
                <a:cs typeface="Segoe UI" panose="020B0502040204020203" pitchFamily="34" charset="0"/>
              </a:rPr>
              <a:t>), Silvia Costa (Commissario Straordinario Santo Stefano-Ventotene) </a:t>
            </a:r>
            <a:r>
              <a:rPr lang="it-IT" sz="1400" dirty="0" err="1">
                <a:solidFill>
                  <a:schemeClr val="tx1"/>
                </a:solidFill>
                <a:latin typeface="Calibri" panose="020F0502020204030204" pitchFamily="34" charset="0"/>
                <a:cs typeface="Segoe UI" panose="020B0502040204020203" pitchFamily="34" charset="0"/>
              </a:rPr>
              <a:t>Mandredi</a:t>
            </a:r>
            <a:r>
              <a:rPr lang="it-IT" sz="1400" dirty="0">
                <a:solidFill>
                  <a:schemeClr val="tx1"/>
                </a:solidFill>
                <a:latin typeface="Calibri" panose="020F0502020204030204" pitchFamily="34" charset="0"/>
                <a:cs typeface="Segoe UI" panose="020B0502040204020203" pitchFamily="34" charset="0"/>
              </a:rPr>
              <a:t> Merluzzi (Professore ordinario di Storia moderna - Università degli Studi Roma Tre). </a:t>
            </a:r>
            <a:r>
              <a:rPr lang="it-IT" sz="1400" dirty="0" err="1">
                <a:solidFill>
                  <a:schemeClr val="tx1"/>
                </a:solidFill>
                <a:latin typeface="Calibri" panose="020F0502020204030204" pitchFamily="34" charset="0"/>
                <a:cs typeface="Segoe UI" panose="020B0502040204020203" pitchFamily="34" charset="0"/>
              </a:rPr>
              <a:t>discussant</a:t>
            </a:r>
            <a:r>
              <a:rPr lang="it-IT" sz="1400" dirty="0">
                <a:solidFill>
                  <a:schemeClr val="tx1"/>
                </a:solidFill>
                <a:latin typeface="Calibri" panose="020F0502020204030204" pitchFamily="34" charset="0"/>
                <a:cs typeface="Segoe UI" panose="020B0502040204020203" pitchFamily="34" charset="0"/>
              </a:rPr>
              <a:t>: Luigi </a:t>
            </a:r>
            <a:r>
              <a:rPr lang="it-IT" sz="1400" dirty="0" err="1">
                <a:solidFill>
                  <a:schemeClr val="tx1"/>
                </a:solidFill>
                <a:latin typeface="Calibri" panose="020F0502020204030204" pitchFamily="34" charset="0"/>
                <a:cs typeface="Segoe UI" panose="020B0502040204020203" pitchFamily="34" charset="0"/>
              </a:rPr>
              <a:t>Mantuano</a:t>
            </a:r>
            <a:r>
              <a:rPr lang="it-IT" sz="1400" dirty="0">
                <a:solidFill>
                  <a:schemeClr val="tx1"/>
                </a:solidFill>
                <a:latin typeface="Calibri" panose="020F0502020204030204" pitchFamily="34" charset="0"/>
                <a:cs typeface="Segoe UI" panose="020B0502040204020203" pitchFamily="34" charset="0"/>
              </a:rPr>
              <a:t> (vicepresidente SISUS)</a:t>
            </a:r>
          </a:p>
          <a:p>
            <a:r>
              <a:rPr lang="it-IT" sz="1400" dirty="0">
                <a:solidFill>
                  <a:schemeClr val="tx1"/>
                </a:solidFill>
                <a:latin typeface="Calibri" panose="020F0502020204030204" pitchFamily="34" charset="0"/>
                <a:cs typeface="Segoe UI" panose="020B0502040204020203" pitchFamily="34" charset="0"/>
              </a:rPr>
              <a:t> </a:t>
            </a:r>
          </a:p>
        </p:txBody>
      </p:sp>
    </p:spTree>
    <p:extLst>
      <p:ext uri="{BB962C8B-B14F-4D97-AF65-F5344CB8AC3E}">
        <p14:creationId xmlns:p14="http://schemas.microsoft.com/office/powerpoint/2010/main" val="28014015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EF55F4-AD90-40C0-A933-59A5321BCADD}"/>
              </a:ext>
            </a:extLst>
          </p:cNvPr>
          <p:cNvSpPr txBox="1"/>
          <p:nvPr/>
        </p:nvSpPr>
        <p:spPr>
          <a:xfrm>
            <a:off x="393406" y="555768"/>
            <a:ext cx="3040910" cy="4047542"/>
          </a:xfrm>
          <a:prstGeom prst="rect">
            <a:avLst/>
          </a:prstGeom>
        </p:spPr>
        <p:txBody>
          <a:bodyPr vert="horz" lIns="68580" tIns="34290" rIns="68580" bIns="34290" rtlCol="0" anchor="t">
            <a:normAutofit/>
          </a:bodyPr>
          <a:lstStyle/>
          <a:p>
            <a:pPr>
              <a:lnSpc>
                <a:spcPct val="90000"/>
              </a:lnSpc>
              <a:spcBef>
                <a:spcPct val="0"/>
              </a:spcBef>
              <a:spcAft>
                <a:spcPts val="450"/>
              </a:spcAft>
            </a:pPr>
            <a:r>
              <a:rPr lang="en-US" sz="3300" b="1" kern="1200" dirty="0" err="1">
                <a:solidFill>
                  <a:schemeClr val="tx1"/>
                </a:solidFill>
                <a:latin typeface="+mn-lt"/>
              </a:rPr>
              <a:t>Facciamo</a:t>
            </a:r>
            <a:r>
              <a:rPr lang="en-US" sz="3300" b="1" kern="1200" dirty="0">
                <a:solidFill>
                  <a:schemeClr val="tx1"/>
                </a:solidFill>
                <a:latin typeface="+mn-lt"/>
              </a:rPr>
              <a:t> nostro il testo </a:t>
            </a:r>
            <a:r>
              <a:rPr lang="en-US" sz="3300" b="1" kern="1200" dirty="0" err="1">
                <a:solidFill>
                  <a:schemeClr val="tx1"/>
                </a:solidFill>
                <a:latin typeface="+mn-lt"/>
              </a:rPr>
              <a:t>delle</a:t>
            </a:r>
            <a:r>
              <a:rPr lang="en-US" sz="3300" b="1" kern="1200" dirty="0">
                <a:solidFill>
                  <a:schemeClr val="tx1"/>
                </a:solidFill>
                <a:latin typeface="+mn-lt"/>
              </a:rPr>
              <a:t> </a:t>
            </a:r>
            <a:r>
              <a:rPr lang="en-US" sz="3300" b="1" kern="1200" dirty="0" err="1">
                <a:solidFill>
                  <a:schemeClr val="tx1"/>
                </a:solidFill>
                <a:latin typeface="+mn-lt"/>
              </a:rPr>
              <a:t>Linee</a:t>
            </a:r>
            <a:r>
              <a:rPr lang="en-US" sz="3300" b="1" kern="1200" dirty="0">
                <a:solidFill>
                  <a:schemeClr val="tx1"/>
                </a:solidFill>
                <a:latin typeface="+mn-lt"/>
              </a:rPr>
              <a:t> </a:t>
            </a:r>
            <a:r>
              <a:rPr lang="en-US" sz="3300" b="1" kern="1200" dirty="0" err="1">
                <a:solidFill>
                  <a:schemeClr val="tx1"/>
                </a:solidFill>
                <a:latin typeface="+mn-lt"/>
              </a:rPr>
              <a:t>guida</a:t>
            </a:r>
            <a:r>
              <a:rPr lang="en-US" sz="3300" b="1" kern="1200" dirty="0">
                <a:solidFill>
                  <a:schemeClr val="tx1"/>
                </a:solidFill>
                <a:latin typeface="+mn-lt"/>
              </a:rPr>
              <a:t> del MI</a:t>
            </a:r>
            <a:r>
              <a:rPr lang="en-US" sz="3300" kern="1200" dirty="0">
                <a:solidFill>
                  <a:schemeClr val="tx1"/>
                </a:solidFill>
                <a:latin typeface="+mn-lt"/>
              </a:rPr>
              <a:t> </a:t>
            </a:r>
            <a:r>
              <a:rPr lang="en-US" sz="3300" kern="1200" dirty="0" err="1">
                <a:solidFill>
                  <a:schemeClr val="tx1"/>
                </a:solidFill>
                <a:latin typeface="+mn-lt"/>
              </a:rPr>
              <a:t>sulla</a:t>
            </a:r>
            <a:r>
              <a:rPr lang="en-US" sz="3300" kern="1200" dirty="0">
                <a:solidFill>
                  <a:schemeClr val="tx1"/>
                </a:solidFill>
                <a:latin typeface="+mn-lt"/>
              </a:rPr>
              <a:t> natura </a:t>
            </a:r>
            <a:r>
              <a:rPr lang="en-US" sz="3300" kern="1200" dirty="0" err="1">
                <a:solidFill>
                  <a:schemeClr val="tx1"/>
                </a:solidFill>
                <a:latin typeface="+mn-lt"/>
              </a:rPr>
              <a:t>dell’educazione</a:t>
            </a:r>
            <a:r>
              <a:rPr lang="en-US" sz="3300" kern="1200" dirty="0">
                <a:solidFill>
                  <a:schemeClr val="tx1"/>
                </a:solidFill>
                <a:latin typeface="+mn-lt"/>
              </a:rPr>
              <a:t> </a:t>
            </a:r>
            <a:r>
              <a:rPr lang="en-US" sz="3300" kern="1200" dirty="0" err="1">
                <a:solidFill>
                  <a:schemeClr val="tx1"/>
                </a:solidFill>
                <a:latin typeface="+mn-lt"/>
              </a:rPr>
              <a:t>civica</a:t>
            </a:r>
            <a:endParaRPr lang="en-US" sz="3300" kern="1200" dirty="0">
              <a:solidFill>
                <a:schemeClr val="tx1"/>
              </a:solidFill>
              <a:latin typeface="+mn-lt"/>
            </a:endParaRPr>
          </a:p>
        </p:txBody>
      </p:sp>
      <p:sp>
        <p:nvSpPr>
          <p:cNvPr id="5" name="CasellaDiTesto 4">
            <a:extLst>
              <a:ext uri="{FF2B5EF4-FFF2-40B4-BE49-F238E27FC236}">
                <a16:creationId xmlns:a16="http://schemas.microsoft.com/office/drawing/2014/main" id="{D2BB222B-9428-4503-971B-33BBD8F71EAF}"/>
              </a:ext>
            </a:extLst>
          </p:cNvPr>
          <p:cNvSpPr txBox="1"/>
          <p:nvPr/>
        </p:nvSpPr>
        <p:spPr>
          <a:xfrm>
            <a:off x="3902091" y="138223"/>
            <a:ext cx="4477868" cy="4859079"/>
          </a:xfrm>
          <a:prstGeom prst="rect">
            <a:avLst/>
          </a:prstGeom>
        </p:spPr>
        <p:txBody>
          <a:bodyPr vert="horz" lIns="68580" tIns="34290" rIns="68580" bIns="34290" rtlCol="0" anchor="ctr">
            <a:normAutofit fontScale="92500" lnSpcReduction="20000"/>
          </a:bodyPr>
          <a:lstStyle/>
          <a:p>
            <a:pPr>
              <a:lnSpc>
                <a:spcPct val="160000"/>
              </a:lnSpc>
              <a:spcAft>
                <a:spcPts val="450"/>
              </a:spcAft>
              <a:buClr>
                <a:schemeClr val="accent5"/>
              </a:buClr>
            </a:pPr>
            <a:r>
              <a:rPr lang="en-US" dirty="0" err="1">
                <a:latin typeface="+mn-lt"/>
              </a:rPr>
              <a:t>Ogni</a:t>
            </a:r>
            <a:r>
              <a:rPr lang="en-US" dirty="0">
                <a:latin typeface="+mn-lt"/>
              </a:rPr>
              <a:t> </a:t>
            </a:r>
            <a:r>
              <a:rPr lang="en-US" dirty="0" err="1">
                <a:latin typeface="+mn-lt"/>
              </a:rPr>
              <a:t>disciplina</a:t>
            </a:r>
            <a:r>
              <a:rPr lang="en-US" dirty="0">
                <a:latin typeface="+mn-lt"/>
              </a:rPr>
              <a:t> è, di per </a:t>
            </a:r>
            <a:r>
              <a:rPr lang="en-US" dirty="0" err="1">
                <a:latin typeface="+mn-lt"/>
              </a:rPr>
              <a:t>sé</a:t>
            </a:r>
            <a:r>
              <a:rPr lang="en-US" dirty="0">
                <a:latin typeface="+mn-lt"/>
              </a:rPr>
              <a:t>, </a:t>
            </a:r>
            <a:r>
              <a:rPr lang="en-US" dirty="0" err="1">
                <a:latin typeface="+mn-lt"/>
              </a:rPr>
              <a:t>parte</a:t>
            </a:r>
            <a:r>
              <a:rPr lang="en-US" dirty="0">
                <a:latin typeface="+mn-lt"/>
              </a:rPr>
              <a:t> </a:t>
            </a:r>
            <a:r>
              <a:rPr lang="en-US" dirty="0" err="1">
                <a:latin typeface="+mn-lt"/>
              </a:rPr>
              <a:t>integrante</a:t>
            </a:r>
            <a:r>
              <a:rPr lang="en-US" dirty="0">
                <a:latin typeface="+mn-lt"/>
              </a:rPr>
              <a:t> </a:t>
            </a:r>
            <a:r>
              <a:rPr lang="en-US" dirty="0" err="1">
                <a:latin typeface="+mn-lt"/>
              </a:rPr>
              <a:t>della</a:t>
            </a:r>
            <a:r>
              <a:rPr lang="en-US" dirty="0">
                <a:latin typeface="+mn-lt"/>
              </a:rPr>
              <a:t> </a:t>
            </a:r>
            <a:r>
              <a:rPr lang="en-US" dirty="0" err="1">
                <a:latin typeface="+mn-lt"/>
              </a:rPr>
              <a:t>formazione</a:t>
            </a:r>
            <a:r>
              <a:rPr lang="en-US" dirty="0">
                <a:latin typeface="+mn-lt"/>
              </a:rPr>
              <a:t> </a:t>
            </a:r>
            <a:r>
              <a:rPr lang="en-US" dirty="0" err="1">
                <a:latin typeface="+mn-lt"/>
              </a:rPr>
              <a:t>civica</a:t>
            </a:r>
            <a:r>
              <a:rPr lang="en-US" dirty="0">
                <a:latin typeface="+mn-lt"/>
              </a:rPr>
              <a:t> e </a:t>
            </a:r>
            <a:r>
              <a:rPr lang="en-US" dirty="0" err="1">
                <a:latin typeface="+mn-lt"/>
              </a:rPr>
              <a:t>sociale</a:t>
            </a:r>
            <a:r>
              <a:rPr lang="en-US" dirty="0">
                <a:latin typeface="+mn-lt"/>
              </a:rPr>
              <a:t> di </a:t>
            </a:r>
            <a:r>
              <a:rPr lang="en-US" dirty="0" err="1">
                <a:latin typeface="+mn-lt"/>
              </a:rPr>
              <a:t>ciascun</a:t>
            </a:r>
            <a:r>
              <a:rPr lang="en-US" dirty="0">
                <a:latin typeface="+mn-lt"/>
              </a:rPr>
              <a:t> </a:t>
            </a:r>
            <a:r>
              <a:rPr lang="en-US" dirty="0" err="1">
                <a:latin typeface="+mn-lt"/>
              </a:rPr>
              <a:t>alunno</a:t>
            </a:r>
            <a:r>
              <a:rPr lang="en-US" dirty="0">
                <a:latin typeface="+mn-lt"/>
              </a:rPr>
              <a:t>…. La </a:t>
            </a:r>
            <a:r>
              <a:rPr lang="en-US" dirty="0" err="1">
                <a:latin typeface="+mn-lt"/>
              </a:rPr>
              <a:t>trasversalità</a:t>
            </a:r>
            <a:r>
              <a:rPr lang="en-US" dirty="0">
                <a:latin typeface="+mn-lt"/>
              </a:rPr>
              <a:t> </a:t>
            </a:r>
            <a:r>
              <a:rPr lang="en-US" dirty="0" err="1">
                <a:latin typeface="+mn-lt"/>
              </a:rPr>
              <a:t>dell’insegnamento</a:t>
            </a:r>
            <a:r>
              <a:rPr lang="en-US" dirty="0">
                <a:latin typeface="+mn-lt"/>
              </a:rPr>
              <a:t> </a:t>
            </a:r>
            <a:r>
              <a:rPr lang="en-US" dirty="0" err="1">
                <a:latin typeface="+mn-lt"/>
              </a:rPr>
              <a:t>offre</a:t>
            </a:r>
            <a:r>
              <a:rPr lang="en-US" dirty="0">
                <a:latin typeface="+mn-lt"/>
              </a:rPr>
              <a:t> un </a:t>
            </a:r>
            <a:r>
              <a:rPr lang="en-US" dirty="0" err="1">
                <a:latin typeface="+mn-lt"/>
              </a:rPr>
              <a:t>paradigma</a:t>
            </a:r>
            <a:r>
              <a:rPr lang="en-US" dirty="0">
                <a:latin typeface="+mn-lt"/>
              </a:rPr>
              <a:t> di </a:t>
            </a:r>
            <a:r>
              <a:rPr lang="en-US" dirty="0" err="1">
                <a:latin typeface="+mn-lt"/>
              </a:rPr>
              <a:t>riferimento</a:t>
            </a:r>
            <a:r>
              <a:rPr lang="en-US" dirty="0">
                <a:latin typeface="+mn-lt"/>
              </a:rPr>
              <a:t> </a:t>
            </a:r>
            <a:r>
              <a:rPr lang="en-US" dirty="0" err="1">
                <a:latin typeface="+mn-lt"/>
              </a:rPr>
              <a:t>diverso</a:t>
            </a:r>
            <a:r>
              <a:rPr lang="en-US" dirty="0">
                <a:latin typeface="+mn-lt"/>
              </a:rPr>
              <a:t> da </a:t>
            </a:r>
            <a:r>
              <a:rPr lang="en-US" dirty="0" err="1">
                <a:latin typeface="+mn-lt"/>
              </a:rPr>
              <a:t>quello</a:t>
            </a:r>
            <a:r>
              <a:rPr lang="en-US" dirty="0">
                <a:latin typeface="+mn-lt"/>
              </a:rPr>
              <a:t> </a:t>
            </a:r>
            <a:r>
              <a:rPr lang="en-US" dirty="0" err="1">
                <a:latin typeface="+mn-lt"/>
              </a:rPr>
              <a:t>delle</a:t>
            </a:r>
            <a:r>
              <a:rPr lang="en-US" dirty="0">
                <a:latin typeface="+mn-lt"/>
              </a:rPr>
              <a:t> discipline.</a:t>
            </a:r>
          </a:p>
          <a:p>
            <a:pPr>
              <a:lnSpc>
                <a:spcPct val="160000"/>
              </a:lnSpc>
              <a:spcAft>
                <a:spcPts val="450"/>
              </a:spcAft>
              <a:buClr>
                <a:schemeClr val="accent5"/>
              </a:buClr>
            </a:pPr>
            <a:r>
              <a:rPr lang="en-US" dirty="0" err="1">
                <a:latin typeface="+mn-lt"/>
              </a:rPr>
              <a:t>L’educazione</a:t>
            </a:r>
            <a:r>
              <a:rPr lang="en-US" dirty="0">
                <a:latin typeface="+mn-lt"/>
              </a:rPr>
              <a:t> </a:t>
            </a:r>
            <a:r>
              <a:rPr lang="en-US" dirty="0" err="1">
                <a:latin typeface="+mn-lt"/>
              </a:rPr>
              <a:t>civica</a:t>
            </a:r>
            <a:r>
              <a:rPr lang="en-US" dirty="0">
                <a:latin typeface="+mn-lt"/>
              </a:rPr>
              <a:t>, </a:t>
            </a:r>
            <a:r>
              <a:rPr lang="en-US" dirty="0" err="1">
                <a:latin typeface="+mn-lt"/>
              </a:rPr>
              <a:t>pertanto</a:t>
            </a:r>
            <a:r>
              <a:rPr lang="en-US" dirty="0">
                <a:latin typeface="+mn-lt"/>
              </a:rPr>
              <a:t>, </a:t>
            </a:r>
            <a:r>
              <a:rPr lang="en-US" dirty="0" err="1">
                <a:latin typeface="+mn-lt"/>
              </a:rPr>
              <a:t>supera</a:t>
            </a:r>
            <a:r>
              <a:rPr lang="en-US" dirty="0">
                <a:latin typeface="+mn-lt"/>
              </a:rPr>
              <a:t> </a:t>
            </a:r>
            <a:r>
              <a:rPr lang="en-US" dirty="0" err="1">
                <a:latin typeface="+mn-lt"/>
              </a:rPr>
              <a:t>i</a:t>
            </a:r>
            <a:r>
              <a:rPr lang="en-US" dirty="0">
                <a:latin typeface="+mn-lt"/>
              </a:rPr>
              <a:t> </a:t>
            </a:r>
            <a:r>
              <a:rPr lang="en-US" dirty="0" err="1">
                <a:latin typeface="+mn-lt"/>
              </a:rPr>
              <a:t>canoni</a:t>
            </a:r>
            <a:r>
              <a:rPr lang="en-US" dirty="0">
                <a:latin typeface="+mn-lt"/>
              </a:rPr>
              <a:t> di una </a:t>
            </a:r>
            <a:r>
              <a:rPr lang="en-US" dirty="0" err="1">
                <a:latin typeface="+mn-lt"/>
              </a:rPr>
              <a:t>tradizionale</a:t>
            </a:r>
            <a:r>
              <a:rPr lang="en-US" dirty="0">
                <a:latin typeface="+mn-lt"/>
              </a:rPr>
              <a:t> </a:t>
            </a:r>
            <a:r>
              <a:rPr lang="en-US" dirty="0" err="1">
                <a:latin typeface="+mn-lt"/>
              </a:rPr>
              <a:t>disciplina</a:t>
            </a:r>
            <a:r>
              <a:rPr lang="en-US" dirty="0">
                <a:latin typeface="+mn-lt"/>
              </a:rPr>
              <a:t>, </a:t>
            </a:r>
            <a:r>
              <a:rPr lang="en-US" dirty="0" err="1">
                <a:latin typeface="+mn-lt"/>
              </a:rPr>
              <a:t>assumendo</a:t>
            </a:r>
            <a:r>
              <a:rPr lang="en-US" dirty="0">
                <a:latin typeface="+mn-lt"/>
              </a:rPr>
              <a:t> </a:t>
            </a:r>
            <a:r>
              <a:rPr lang="en-US" dirty="0" err="1">
                <a:latin typeface="+mn-lt"/>
              </a:rPr>
              <a:t>più</a:t>
            </a:r>
            <a:r>
              <a:rPr lang="en-US" dirty="0">
                <a:latin typeface="+mn-lt"/>
              </a:rPr>
              <a:t> </a:t>
            </a:r>
            <a:r>
              <a:rPr lang="en-US" dirty="0" err="1">
                <a:latin typeface="+mn-lt"/>
              </a:rPr>
              <a:t>propriamente</a:t>
            </a:r>
            <a:r>
              <a:rPr lang="en-US" dirty="0">
                <a:latin typeface="+mn-lt"/>
              </a:rPr>
              <a:t> la </a:t>
            </a:r>
            <a:r>
              <a:rPr lang="en-US" dirty="0" err="1">
                <a:latin typeface="+mn-lt"/>
              </a:rPr>
              <a:t>valenza</a:t>
            </a:r>
            <a:r>
              <a:rPr lang="en-US" dirty="0">
                <a:latin typeface="+mn-lt"/>
              </a:rPr>
              <a:t> di </a:t>
            </a:r>
            <a:r>
              <a:rPr lang="en-US" dirty="0" err="1">
                <a:latin typeface="+mn-lt"/>
              </a:rPr>
              <a:t>matrice</a:t>
            </a:r>
            <a:r>
              <a:rPr lang="en-US" dirty="0">
                <a:latin typeface="+mn-lt"/>
              </a:rPr>
              <a:t> </a:t>
            </a:r>
            <a:r>
              <a:rPr lang="en-US" dirty="0" err="1">
                <a:latin typeface="+mn-lt"/>
              </a:rPr>
              <a:t>valoriale</a:t>
            </a:r>
            <a:r>
              <a:rPr lang="en-US" dirty="0">
                <a:latin typeface="+mn-lt"/>
              </a:rPr>
              <a:t> </a:t>
            </a:r>
            <a:r>
              <a:rPr lang="en-US" dirty="0" err="1">
                <a:latin typeface="+mn-lt"/>
              </a:rPr>
              <a:t>trasversale</a:t>
            </a:r>
            <a:r>
              <a:rPr lang="en-US" dirty="0">
                <a:latin typeface="+mn-lt"/>
              </a:rPr>
              <a:t> </a:t>
            </a:r>
            <a:r>
              <a:rPr lang="en-US" dirty="0" err="1">
                <a:latin typeface="+mn-lt"/>
              </a:rPr>
              <a:t>che</a:t>
            </a:r>
            <a:r>
              <a:rPr lang="en-US" dirty="0">
                <a:latin typeface="+mn-lt"/>
              </a:rPr>
              <a:t> </a:t>
            </a:r>
            <a:r>
              <a:rPr lang="en-US" dirty="0" err="1">
                <a:latin typeface="+mn-lt"/>
              </a:rPr>
              <a:t>va</a:t>
            </a:r>
            <a:r>
              <a:rPr lang="en-US" dirty="0">
                <a:latin typeface="+mn-lt"/>
              </a:rPr>
              <a:t> </a:t>
            </a:r>
            <a:r>
              <a:rPr lang="en-US" dirty="0" err="1">
                <a:latin typeface="+mn-lt"/>
              </a:rPr>
              <a:t>coniugata</a:t>
            </a:r>
            <a:r>
              <a:rPr lang="en-US" dirty="0">
                <a:latin typeface="+mn-lt"/>
              </a:rPr>
              <a:t> con le discipline di studio, per </a:t>
            </a:r>
            <a:r>
              <a:rPr lang="en-US" dirty="0" err="1">
                <a:latin typeface="+mn-lt"/>
              </a:rPr>
              <a:t>evitare</a:t>
            </a:r>
            <a:r>
              <a:rPr lang="en-US" dirty="0">
                <a:latin typeface="+mn-lt"/>
              </a:rPr>
              <a:t> </a:t>
            </a:r>
            <a:r>
              <a:rPr lang="en-US" dirty="0" err="1">
                <a:latin typeface="+mn-lt"/>
              </a:rPr>
              <a:t>superficiali</a:t>
            </a:r>
            <a:r>
              <a:rPr lang="en-US" dirty="0">
                <a:latin typeface="+mn-lt"/>
              </a:rPr>
              <a:t> e </a:t>
            </a:r>
            <a:r>
              <a:rPr lang="en-US" dirty="0" err="1">
                <a:latin typeface="+mn-lt"/>
              </a:rPr>
              <a:t>improduttive</a:t>
            </a:r>
            <a:r>
              <a:rPr lang="en-US" dirty="0">
                <a:latin typeface="+mn-lt"/>
              </a:rPr>
              <a:t> </a:t>
            </a:r>
            <a:r>
              <a:rPr lang="en-US" dirty="0" err="1">
                <a:latin typeface="+mn-lt"/>
              </a:rPr>
              <a:t>aggregazioni</a:t>
            </a:r>
            <a:r>
              <a:rPr lang="en-US" dirty="0">
                <a:latin typeface="+mn-lt"/>
              </a:rPr>
              <a:t> di </a:t>
            </a:r>
            <a:r>
              <a:rPr lang="en-US" dirty="0" err="1">
                <a:latin typeface="+mn-lt"/>
              </a:rPr>
              <a:t>contenuti</a:t>
            </a:r>
            <a:r>
              <a:rPr lang="en-US" dirty="0">
                <a:latin typeface="+mn-lt"/>
              </a:rPr>
              <a:t> </a:t>
            </a:r>
            <a:r>
              <a:rPr lang="en-US" dirty="0" err="1">
                <a:latin typeface="+mn-lt"/>
              </a:rPr>
              <a:t>teorici</a:t>
            </a:r>
            <a:r>
              <a:rPr lang="en-US" dirty="0">
                <a:latin typeface="+mn-lt"/>
              </a:rPr>
              <a:t> e per </a:t>
            </a:r>
            <a:r>
              <a:rPr lang="en-US" dirty="0" err="1">
                <a:latin typeface="+mn-lt"/>
              </a:rPr>
              <a:t>sviluppare</a:t>
            </a:r>
            <a:r>
              <a:rPr lang="en-US" dirty="0">
                <a:latin typeface="+mn-lt"/>
              </a:rPr>
              <a:t> </a:t>
            </a:r>
            <a:r>
              <a:rPr lang="en-US" dirty="0" err="1">
                <a:latin typeface="+mn-lt"/>
              </a:rPr>
              <a:t>processi</a:t>
            </a:r>
            <a:r>
              <a:rPr lang="en-US" dirty="0">
                <a:latin typeface="+mn-lt"/>
              </a:rPr>
              <a:t> di </a:t>
            </a:r>
            <a:r>
              <a:rPr lang="en-US" dirty="0" err="1">
                <a:latin typeface="+mn-lt"/>
              </a:rPr>
              <a:t>interconnessione</a:t>
            </a:r>
            <a:r>
              <a:rPr lang="en-US" dirty="0">
                <a:latin typeface="+mn-lt"/>
              </a:rPr>
              <a:t> </a:t>
            </a:r>
            <a:r>
              <a:rPr lang="en-US" dirty="0" err="1">
                <a:latin typeface="+mn-lt"/>
              </a:rPr>
              <a:t>tra</a:t>
            </a:r>
            <a:r>
              <a:rPr lang="en-US" dirty="0">
                <a:latin typeface="+mn-lt"/>
              </a:rPr>
              <a:t> </a:t>
            </a:r>
            <a:r>
              <a:rPr lang="en-US" dirty="0" err="1">
                <a:latin typeface="+mn-lt"/>
              </a:rPr>
              <a:t>saperi</a:t>
            </a:r>
            <a:r>
              <a:rPr lang="en-US" dirty="0">
                <a:latin typeface="+mn-lt"/>
              </a:rPr>
              <a:t> </a:t>
            </a:r>
            <a:r>
              <a:rPr lang="en-US" dirty="0" err="1">
                <a:latin typeface="+mn-lt"/>
              </a:rPr>
              <a:t>disciplinari</a:t>
            </a:r>
            <a:r>
              <a:rPr lang="en-US" dirty="0">
                <a:latin typeface="+mn-lt"/>
              </a:rPr>
              <a:t> ed </a:t>
            </a:r>
            <a:r>
              <a:rPr lang="en-US" dirty="0" err="1">
                <a:latin typeface="+mn-lt"/>
              </a:rPr>
              <a:t>extradisciplinari</a:t>
            </a:r>
            <a:r>
              <a:rPr lang="en-US" dirty="0">
                <a:latin typeface="+mn-lt"/>
              </a:rPr>
              <a:t>”.</a:t>
            </a:r>
          </a:p>
        </p:txBody>
      </p:sp>
    </p:spTree>
    <p:extLst>
      <p:ext uri="{BB962C8B-B14F-4D97-AF65-F5344CB8AC3E}">
        <p14:creationId xmlns:p14="http://schemas.microsoft.com/office/powerpoint/2010/main" val="37955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850605" y="864919"/>
            <a:ext cx="7995683" cy="2535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Il Seminario di Studi </a:t>
            </a:r>
            <a:r>
              <a:rPr lang="it-IT" dirty="0">
                <a:solidFill>
                  <a:schemeClr val="tx1"/>
                </a:solidFill>
                <a:latin typeface="+mn-lt"/>
              </a:rPr>
              <a:t>e il Corso di formazione a distanza è stato</a:t>
            </a:r>
            <a:r>
              <a:rPr lang="it-IT" dirty="0">
                <a:latin typeface="+mn-lt"/>
              </a:rPr>
              <a:t> anche l’avvio di una sperimentazione, nelle e con le scuole, di metodologie didattiche innovative e attente alla ricerca storica delle fonti e alla valorizzazione dei luoghi della memoria, al fine di coinvolgere docenti e studenti in modo partecipativo e attivo attorno ai temi dell’Europa, delle sue vicende nel corso del XX secolo e delle sfide del XXI secolo</a:t>
            </a:r>
            <a:r>
              <a:rPr lang="it-IT" dirty="0"/>
              <a:t>. </a:t>
            </a:r>
            <a:endParaRPr lang="it-I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23970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850605" y="864919"/>
            <a:ext cx="7995683" cy="21197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Nel corso del Seminario di Studi </a:t>
            </a:r>
            <a:r>
              <a:rPr lang="it-IT" dirty="0">
                <a:solidFill>
                  <a:schemeClr val="tx1"/>
                </a:solidFill>
                <a:latin typeface="+mn-lt"/>
              </a:rPr>
              <a:t>e del Corso di formazione a distanza </a:t>
            </a:r>
            <a:r>
              <a:rPr lang="it-IT" dirty="0">
                <a:latin typeface="+mn-lt"/>
              </a:rPr>
              <a:t>è stata anche elaborata una proposta per una </a:t>
            </a:r>
            <a:r>
              <a:rPr lang="it-IT" b="1" dirty="0">
                <a:latin typeface="+mn-lt"/>
              </a:rPr>
              <a:t>Educazione civica europea </a:t>
            </a:r>
            <a:r>
              <a:rPr lang="it-IT" dirty="0">
                <a:latin typeface="+mn-lt"/>
              </a:rPr>
              <a:t>che è stata presentata ed acquisita dalla piattaforma attiva per la preparazione della </a:t>
            </a:r>
            <a:r>
              <a:rPr lang="it-IT" b="1" dirty="0">
                <a:latin typeface="+mn-lt"/>
              </a:rPr>
              <a:t>Conferenza sul futuro dell’Europa</a:t>
            </a:r>
            <a:r>
              <a:rPr lang="it-IT" dirty="0">
                <a:latin typeface="+mn-lt"/>
              </a:rPr>
              <a:t>, in occasione della </a:t>
            </a:r>
            <a:r>
              <a:rPr lang="it-IT" b="1" dirty="0">
                <a:latin typeface="+mn-lt"/>
              </a:rPr>
              <a:t>Festa dell’Europa del 9 maggio 2022</a:t>
            </a:r>
            <a:r>
              <a:rPr lang="it-IT" dirty="0">
                <a:latin typeface="+mn-lt"/>
              </a:rPr>
              <a:t> (</a:t>
            </a:r>
            <a:r>
              <a:rPr lang="it-IT" dirty="0">
                <a:latin typeface="+mn-lt"/>
                <a:hlinkClick r:id="rId3"/>
              </a:rPr>
              <a:t>https://futureu.europa.eu/?locale=it</a:t>
            </a:r>
            <a:r>
              <a:rPr lang="it-IT" dirty="0">
                <a:latin typeface="+mn-lt"/>
              </a:rPr>
              <a:t> ). </a:t>
            </a:r>
            <a:endParaRPr lang="it-IT" sz="1400" dirty="0">
              <a:effectLst/>
              <a:latin typeface="+mn-lt"/>
              <a:ea typeface="Times New Roman" panose="02020603050405020304" pitchFamily="18" charset="0"/>
            </a:endParaRPr>
          </a:p>
        </p:txBody>
      </p:sp>
    </p:spTree>
    <p:extLst>
      <p:ext uri="{BB962C8B-B14F-4D97-AF65-F5344CB8AC3E}">
        <p14:creationId xmlns:p14="http://schemas.microsoft.com/office/powerpoint/2010/main" val="18379859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675507" y="563362"/>
            <a:ext cx="7995683"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800" b="1" i="1" kern="100" dirty="0" err="1">
                <a:effectLst/>
                <a:latin typeface="Liberation Serif"/>
                <a:ea typeface="SimSun" panose="02010600030101010101" pitchFamily="2" charset="-122"/>
                <a:cs typeface="Mangal" panose="02040503050203030202" pitchFamily="18" charset="0"/>
              </a:rPr>
              <a:t>Alla</a:t>
            </a:r>
            <a:r>
              <a:rPr lang="en-US" sz="1800" b="1" i="1" kern="100" dirty="0">
                <a:effectLst/>
                <a:latin typeface="Liberation Serif"/>
                <a:ea typeface="SimSun" panose="02010600030101010101" pitchFamily="2" charset="-122"/>
                <a:cs typeface="Mangal" panose="02040503050203030202" pitchFamily="18" charset="0"/>
              </a:rPr>
              <a:t>  </a:t>
            </a:r>
            <a:r>
              <a:rPr lang="en-US" sz="1800" b="1" i="1" kern="100" dirty="0" err="1">
                <a:effectLst/>
                <a:latin typeface="Liberation Serif"/>
                <a:ea typeface="SimSun" panose="02010600030101010101" pitchFamily="2" charset="-122"/>
                <a:cs typeface="Mangal" panose="02040503050203030202" pitchFamily="18" charset="0"/>
              </a:rPr>
              <a:t>Conferenza</a:t>
            </a:r>
            <a:r>
              <a:rPr lang="en-US" sz="1800" b="1" i="1" kern="100" dirty="0">
                <a:effectLst/>
                <a:latin typeface="Liberation Serif"/>
                <a:ea typeface="SimSun" panose="02010600030101010101" pitchFamily="2" charset="-122"/>
                <a:cs typeface="Mangal" panose="02040503050203030202" pitchFamily="18" charset="0"/>
              </a:rPr>
              <a:t> per il </a:t>
            </a:r>
            <a:r>
              <a:rPr lang="en-US" sz="1800" b="1" i="1" kern="100" dirty="0" err="1">
                <a:effectLst/>
                <a:latin typeface="Liberation Serif"/>
                <a:ea typeface="SimSun" panose="02010600030101010101" pitchFamily="2" charset="-122"/>
                <a:cs typeface="Mangal" panose="02040503050203030202" pitchFamily="18" charset="0"/>
              </a:rPr>
              <a:t>futuro</a:t>
            </a:r>
            <a:r>
              <a:rPr lang="en-US" sz="1800" b="1" i="1" kern="100" dirty="0">
                <a:effectLst/>
                <a:latin typeface="Liberation Serif"/>
                <a:ea typeface="SimSun" panose="02010600030101010101" pitchFamily="2" charset="-122"/>
                <a:cs typeface="Mangal" panose="02040503050203030202" pitchFamily="18" charset="0"/>
              </a:rPr>
              <a:t> </a:t>
            </a:r>
            <a:r>
              <a:rPr lang="en-US" sz="1800" b="1" i="1" kern="100" dirty="0" err="1">
                <a:effectLst/>
                <a:latin typeface="Liberation Serif"/>
                <a:ea typeface="SimSun" panose="02010600030101010101" pitchFamily="2" charset="-122"/>
                <a:cs typeface="Mangal" panose="02040503050203030202" pitchFamily="18" charset="0"/>
              </a:rPr>
              <a:t>dell’Europa</a:t>
            </a:r>
            <a:endParaRPr lang="it-IT" sz="1800" kern="100" dirty="0">
              <a:effectLst/>
              <a:latin typeface="Liberation Serif"/>
              <a:ea typeface="SimSun" panose="02010600030101010101" pitchFamily="2" charset="-122"/>
              <a:cs typeface="Mangal" panose="02040503050203030202" pitchFamily="18" charset="0"/>
            </a:endParaRPr>
          </a:p>
          <a:p>
            <a:pPr algn="ctr"/>
            <a:r>
              <a:rPr lang="en-US" sz="1800" b="1" kern="100" dirty="0">
                <a:effectLst/>
                <a:latin typeface="Liberation Serif"/>
                <a:ea typeface="SimSun" panose="02010600030101010101" pitchFamily="2" charset="-122"/>
                <a:cs typeface="Mangal" panose="02040503050203030202" pitchFamily="18" charset="0"/>
              </a:rPr>
              <a:t> </a:t>
            </a:r>
            <a:endParaRPr lang="it-IT" sz="1800" kern="100" dirty="0">
              <a:effectLst/>
              <a:latin typeface="Liberation Serif"/>
              <a:ea typeface="SimSun" panose="02010600030101010101" pitchFamily="2" charset="-122"/>
              <a:cs typeface="Mangal" panose="02040503050203030202" pitchFamily="18" charset="0"/>
            </a:endParaRPr>
          </a:p>
          <a:p>
            <a:pPr algn="ctr"/>
            <a:r>
              <a:rPr lang="en-US" sz="1800" b="1" kern="100" dirty="0">
                <a:effectLst/>
                <a:latin typeface="Liberation Serif"/>
                <a:ea typeface="SimSun" panose="02010600030101010101" pitchFamily="2" charset="-122"/>
                <a:cs typeface="Mangal" panose="02040503050203030202" pitchFamily="18" charset="0"/>
              </a:rPr>
              <a:t> </a:t>
            </a:r>
            <a:endParaRPr lang="it-IT" sz="1800" kern="100" dirty="0">
              <a:effectLst/>
              <a:latin typeface="Liberation Serif"/>
              <a:ea typeface="SimSun" panose="02010600030101010101" pitchFamily="2" charset="-122"/>
              <a:cs typeface="Mangal" panose="02040503050203030202" pitchFamily="18" charset="0"/>
            </a:endParaRPr>
          </a:p>
          <a:p>
            <a:pPr algn="ctr"/>
            <a:r>
              <a:rPr lang="en-US" sz="1800" b="1" kern="100" dirty="0">
                <a:effectLst/>
                <a:latin typeface="+mn-lt"/>
                <a:ea typeface="SimSun" panose="02010600030101010101" pitchFamily="2" charset="-122"/>
                <a:cs typeface="Mangal" panose="02040503050203030202" pitchFamily="18" charset="0"/>
              </a:rPr>
              <a:t>Da </a:t>
            </a:r>
            <a:r>
              <a:rPr lang="en-US" sz="1800" b="1" kern="100" dirty="0" err="1">
                <a:effectLst/>
                <a:latin typeface="+mn-lt"/>
                <a:ea typeface="SimSun" panose="02010600030101010101" pitchFamily="2" charset="-122"/>
                <a:cs typeface="Mangal" panose="02040503050203030202" pitchFamily="18" charset="0"/>
              </a:rPr>
              <a:t>cittadini</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dell’Europa</a:t>
            </a:r>
            <a:endParaRPr lang="it-IT" sz="1800" kern="100" dirty="0">
              <a:effectLst/>
              <a:latin typeface="+mn-lt"/>
              <a:ea typeface="SimSun" panose="02010600030101010101" pitchFamily="2" charset="-122"/>
              <a:cs typeface="Mangal" panose="02040503050203030202" pitchFamily="18" charset="0"/>
            </a:endParaRPr>
          </a:p>
          <a:p>
            <a:pPr algn="ctr"/>
            <a:r>
              <a:rPr lang="en-US" sz="1800" b="1" kern="100" dirty="0" err="1">
                <a:effectLst/>
                <a:latin typeface="+mn-lt"/>
                <a:ea typeface="SimSun" panose="02010600030101010101" pitchFamily="2" charset="-122"/>
                <a:cs typeface="Mangal" panose="02040503050203030202" pitchFamily="18" charset="0"/>
              </a:rPr>
              <a:t>Costruire</a:t>
            </a:r>
            <a:r>
              <a:rPr lang="en-US" sz="1800" b="1" kern="100" dirty="0">
                <a:effectLst/>
                <a:latin typeface="+mn-lt"/>
                <a:ea typeface="SimSun" panose="02010600030101010101" pitchFamily="2" charset="-122"/>
                <a:cs typeface="Mangal" panose="02040503050203030202" pitchFamily="18" charset="0"/>
              </a:rPr>
              <a:t> la </a:t>
            </a:r>
            <a:r>
              <a:rPr lang="en-US" sz="1800" b="1" kern="100" dirty="0" err="1">
                <a:effectLst/>
                <a:latin typeface="+mn-lt"/>
                <a:ea typeface="SimSun" panose="02010600030101010101" pitchFamily="2" charset="-122"/>
                <a:cs typeface="Mangal" panose="02040503050203030202" pitchFamily="18" charset="0"/>
              </a:rPr>
              <a:t>cittadinanza</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attiva</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europea</a:t>
            </a:r>
            <a:endParaRPr lang="it-IT" sz="1800" kern="100" dirty="0">
              <a:effectLst/>
              <a:latin typeface="+mn-lt"/>
              <a:ea typeface="SimSun" panose="02010600030101010101" pitchFamily="2" charset="-122"/>
              <a:cs typeface="Mangal" panose="02040503050203030202" pitchFamily="18" charset="0"/>
            </a:endParaRPr>
          </a:p>
          <a:p>
            <a:pPr algn="ctr"/>
            <a:r>
              <a:rPr lang="en-US" sz="1800" b="1" kern="100" dirty="0">
                <a:effectLst/>
                <a:latin typeface="+mn-lt"/>
                <a:ea typeface="SimSun" panose="02010600030101010101" pitchFamily="2" charset="-122"/>
                <a:cs typeface="Mangal" panose="02040503050203030202" pitchFamily="18" charset="0"/>
              </a:rPr>
              <a:t> </a:t>
            </a:r>
            <a:endParaRPr lang="it-IT" sz="1800" kern="100" dirty="0">
              <a:effectLst/>
              <a:latin typeface="+mn-lt"/>
              <a:ea typeface="SimSun" panose="02010600030101010101" pitchFamily="2" charset="-122"/>
              <a:cs typeface="Mangal" panose="02040503050203030202" pitchFamily="18" charset="0"/>
            </a:endParaRPr>
          </a:p>
          <a:p>
            <a:pPr algn="ctr"/>
            <a:r>
              <a:rPr lang="en-US" sz="1800" b="1" kern="100" dirty="0" err="1">
                <a:effectLst/>
                <a:latin typeface="+mn-lt"/>
                <a:ea typeface="SimSun" panose="02010600030101010101" pitchFamily="2" charset="-122"/>
                <a:cs typeface="Mangal" panose="02040503050203030202" pitchFamily="18" charset="0"/>
              </a:rPr>
              <a:t>Proposta</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alla</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Conferenza</a:t>
            </a:r>
            <a:r>
              <a:rPr lang="en-US" sz="1800" b="1" kern="100" dirty="0">
                <a:effectLst/>
                <a:latin typeface="+mn-lt"/>
                <a:ea typeface="SimSun" panose="02010600030101010101" pitchFamily="2" charset="-122"/>
                <a:cs typeface="Mangal" panose="02040503050203030202" pitchFamily="18" charset="0"/>
              </a:rPr>
              <a:t> per il </a:t>
            </a:r>
            <a:r>
              <a:rPr lang="en-US" sz="1800" b="1" kern="100" dirty="0" err="1">
                <a:effectLst/>
                <a:latin typeface="+mn-lt"/>
                <a:ea typeface="SimSun" panose="02010600030101010101" pitchFamily="2" charset="-122"/>
                <a:cs typeface="Mangal" panose="02040503050203030202" pitchFamily="18" charset="0"/>
              </a:rPr>
              <a:t>futuro</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dell’Europa</a:t>
            </a:r>
            <a:r>
              <a:rPr lang="en-US" sz="1800" b="1" kern="100" dirty="0">
                <a:effectLst/>
                <a:latin typeface="+mn-lt"/>
                <a:ea typeface="SimSun" panose="02010600030101010101" pitchFamily="2" charset="-122"/>
                <a:cs typeface="Mangal" panose="02040503050203030202" pitchFamily="18" charset="0"/>
              </a:rPr>
              <a:t> per </a:t>
            </a:r>
            <a:r>
              <a:rPr lang="en-US" sz="1800" b="1" kern="100" dirty="0" err="1">
                <a:effectLst/>
                <a:latin typeface="+mn-lt"/>
                <a:ea typeface="SimSun" panose="02010600030101010101" pitchFamily="2" charset="-122"/>
                <a:cs typeface="Mangal" panose="02040503050203030202" pitchFamily="18" charset="0"/>
              </a:rPr>
              <a:t>l’attuazione</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dell’insegnamento</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dell’educazione</a:t>
            </a:r>
            <a:r>
              <a:rPr lang="en-US" sz="1800" b="1" kern="100" dirty="0">
                <a:effectLst/>
                <a:latin typeface="+mn-lt"/>
                <a:ea typeface="SimSun" panose="02010600030101010101" pitchFamily="2" charset="-122"/>
                <a:cs typeface="Mangal" panose="02040503050203030202" pitchFamily="18" charset="0"/>
              </a:rPr>
              <a:t> </a:t>
            </a:r>
            <a:r>
              <a:rPr lang="en-US" sz="1800" b="1" kern="100" dirty="0" err="1">
                <a:effectLst/>
                <a:latin typeface="+mn-lt"/>
                <a:ea typeface="SimSun" panose="02010600030101010101" pitchFamily="2" charset="-122"/>
                <a:cs typeface="Mangal" panose="02040503050203030202" pitchFamily="18" charset="0"/>
              </a:rPr>
              <a:t>civica</a:t>
            </a:r>
            <a:r>
              <a:rPr lang="en-US" sz="1800" b="1" kern="100" dirty="0">
                <a:effectLst/>
                <a:latin typeface="+mn-lt"/>
                <a:ea typeface="SimSun" panose="02010600030101010101" pitchFamily="2" charset="-122"/>
                <a:cs typeface="Mangal" panose="02040503050203030202" pitchFamily="18" charset="0"/>
              </a:rPr>
              <a:t> in Italia</a:t>
            </a:r>
            <a:endParaRPr lang="it-IT" sz="1800" kern="100" dirty="0">
              <a:effectLst/>
              <a:latin typeface="+mn-lt"/>
              <a:ea typeface="SimSun" panose="02010600030101010101" pitchFamily="2" charset="-122"/>
              <a:cs typeface="Mangal" panose="02040503050203030202" pitchFamily="18" charset="0"/>
            </a:endParaRPr>
          </a:p>
          <a:p>
            <a:endParaRPr lang="it-IT" sz="1800"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02348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628650" y="270974"/>
            <a:ext cx="7995683"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buSzPts val="1200"/>
            </a:pPr>
            <a:endParaRPr lang="it-IT" sz="1400" b="1" i="1" dirty="0">
              <a:solidFill>
                <a:srgbClr val="FF0000"/>
              </a:solidFill>
              <a:effectLst/>
              <a:latin typeface="Calibri" panose="020F0502020204030204" pitchFamily="34" charset="0"/>
              <a:ea typeface="Times New Roman" panose="02020603050405020304" pitchFamily="18" charset="0"/>
              <a:cs typeface="Segoe UI" panose="020B0502040204020203" pitchFamily="34" charset="0"/>
            </a:endParaRPr>
          </a:p>
          <a:p>
            <a:r>
              <a:rPr lang="it-IT"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effectLst/>
              <a:highlight>
                <a:srgbClr val="FFFF00"/>
              </a:highlight>
              <a:latin typeface="Times New Roman" panose="02020603050405020304" pitchFamily="18" charset="0"/>
              <a:ea typeface="Times New Roman" panose="02020603050405020304" pitchFamily="18" charset="0"/>
            </a:endParaRPr>
          </a:p>
        </p:txBody>
      </p:sp>
      <p:sp>
        <p:nvSpPr>
          <p:cNvPr id="4" name="CasellaDiTesto 3">
            <a:extLst>
              <a:ext uri="{FF2B5EF4-FFF2-40B4-BE49-F238E27FC236}">
                <a16:creationId xmlns:a16="http://schemas.microsoft.com/office/drawing/2014/main" id="{C43C6AAA-C343-4C65-A750-71B30C46485F}"/>
              </a:ext>
            </a:extLst>
          </p:cNvPr>
          <p:cNvSpPr txBox="1"/>
          <p:nvPr/>
        </p:nvSpPr>
        <p:spPr>
          <a:xfrm>
            <a:off x="124153" y="563361"/>
            <a:ext cx="8982634"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kern="1200" dirty="0" err="1">
                <a:solidFill>
                  <a:schemeClr val="tx1"/>
                </a:solidFill>
                <a:latin typeface="+mn-lt"/>
                <a:ea typeface="+mn-ea"/>
                <a:cs typeface="Times New Roman" panose="02020603050405020304" pitchFamily="18" charset="0"/>
              </a:rPr>
              <a:t>Alla</a:t>
            </a:r>
            <a:r>
              <a:rPr lang="en-US" kern="1200" dirty="0">
                <a:solidFill>
                  <a:schemeClr val="tx1"/>
                </a:solidFill>
                <a:latin typeface="+mn-lt"/>
                <a:ea typeface="+mn-ea"/>
                <a:cs typeface="Times New Roman" panose="02020603050405020304" pitchFamily="18" charset="0"/>
              </a:rPr>
              <a:t> luce di </a:t>
            </a:r>
            <a:r>
              <a:rPr lang="en-US" kern="1200" dirty="0" err="1">
                <a:solidFill>
                  <a:schemeClr val="tx1"/>
                </a:solidFill>
                <a:latin typeface="+mn-lt"/>
                <a:ea typeface="+mn-ea"/>
                <a:cs typeface="Times New Roman" panose="02020603050405020304" pitchFamily="18" charset="0"/>
              </a:rPr>
              <a:t>quanto</a:t>
            </a:r>
            <a:r>
              <a:rPr lang="en-US" kern="1200" dirty="0">
                <a:solidFill>
                  <a:schemeClr val="tx1"/>
                </a:solidFill>
                <a:latin typeface="+mn-lt"/>
                <a:ea typeface="+mn-ea"/>
                <a:cs typeface="Times New Roman" panose="02020603050405020304" pitchFamily="18" charset="0"/>
              </a:rPr>
              <a:t> </a:t>
            </a:r>
            <a:r>
              <a:rPr lang="en-US" kern="1200" dirty="0" err="1">
                <a:solidFill>
                  <a:schemeClr val="tx1"/>
                </a:solidFill>
                <a:latin typeface="+mn-lt"/>
                <a:ea typeface="+mn-ea"/>
                <a:cs typeface="Times New Roman" panose="02020603050405020304" pitchFamily="18" charset="0"/>
              </a:rPr>
              <a:t>richiamato</a:t>
            </a:r>
            <a:r>
              <a:rPr lang="en-US" kern="1200" dirty="0">
                <a:solidFill>
                  <a:schemeClr val="tx1"/>
                </a:solidFill>
                <a:latin typeface="+mn-lt"/>
                <a:ea typeface="+mn-ea"/>
                <a:cs typeface="Times New Roman" panose="02020603050405020304" pitchFamily="18" charset="0"/>
              </a:rPr>
              <a:t> </a:t>
            </a:r>
            <a:r>
              <a:rPr lang="en-US" kern="1200" dirty="0" err="1">
                <a:solidFill>
                  <a:schemeClr val="tx1"/>
                </a:solidFill>
                <a:latin typeface="+mn-lt"/>
                <a:ea typeface="+mn-ea"/>
                <a:cs typeface="Times New Roman" panose="02020603050405020304" pitchFamily="18" charset="0"/>
              </a:rPr>
              <a:t>abbiamo</a:t>
            </a:r>
            <a:r>
              <a:rPr lang="en-US" kern="1200" dirty="0">
                <a:solidFill>
                  <a:schemeClr val="tx1"/>
                </a:solidFill>
                <a:latin typeface="+mn-lt"/>
                <a:ea typeface="+mn-ea"/>
                <a:cs typeface="Times New Roman" panose="02020603050405020304" pitchFamily="18" charset="0"/>
              </a:rPr>
              <a:t> </a:t>
            </a:r>
            <a:r>
              <a:rPr lang="en-US" kern="1200" dirty="0" err="1">
                <a:solidFill>
                  <a:schemeClr val="tx1"/>
                </a:solidFill>
                <a:latin typeface="+mn-lt"/>
                <a:ea typeface="+mn-ea"/>
                <a:cs typeface="Times New Roman" panose="02020603050405020304" pitchFamily="18" charset="0"/>
              </a:rPr>
              <a:t>presentato</a:t>
            </a:r>
            <a:r>
              <a:rPr lang="en-US" kern="1200" dirty="0">
                <a:solidFill>
                  <a:schemeClr val="tx1"/>
                </a:solidFill>
                <a:latin typeface="+mn-lt"/>
                <a:ea typeface="+mn-ea"/>
                <a:cs typeface="Times New Roman" panose="02020603050405020304" pitchFamily="18" charset="0"/>
              </a:rPr>
              <a:t> </a:t>
            </a:r>
            <a:r>
              <a:rPr lang="en-US" kern="1200" dirty="0" err="1">
                <a:solidFill>
                  <a:schemeClr val="tx1"/>
                </a:solidFill>
                <a:latin typeface="+mn-lt"/>
                <a:ea typeface="+mn-ea"/>
                <a:cs typeface="Times New Roman" panose="02020603050405020304" pitchFamily="18" charset="0"/>
              </a:rPr>
              <a:t>alla</a:t>
            </a:r>
            <a:r>
              <a:rPr lang="en-US" kern="1200" dirty="0">
                <a:solidFill>
                  <a:schemeClr val="tx1"/>
                </a:solidFill>
                <a:latin typeface="+mn-lt"/>
                <a:ea typeface="+mn-ea"/>
                <a:cs typeface="Times New Roman" panose="02020603050405020304" pitchFamily="18" charset="0"/>
              </a:rPr>
              <a:t> </a:t>
            </a:r>
            <a:r>
              <a:rPr lang="en-US" kern="1200" dirty="0" err="1">
                <a:solidFill>
                  <a:schemeClr val="tx1"/>
                </a:solidFill>
                <a:latin typeface="+mn-lt"/>
                <a:ea typeface="+mn-ea"/>
                <a:cs typeface="Times New Roman" panose="02020603050405020304" pitchFamily="18" charset="0"/>
              </a:rPr>
              <a:t>Conferenza</a:t>
            </a:r>
            <a:r>
              <a:rPr lang="en-US" kern="1200" dirty="0">
                <a:solidFill>
                  <a:schemeClr val="tx1"/>
                </a:solidFill>
                <a:latin typeface="+mn-lt"/>
                <a:ea typeface="+mn-ea"/>
                <a:cs typeface="Times New Roman" panose="02020603050405020304" pitchFamily="18" charset="0"/>
              </a:rPr>
              <a:t> e al MI  </a:t>
            </a:r>
            <a:r>
              <a:rPr lang="en-US" kern="1200" dirty="0" err="1">
                <a:solidFill>
                  <a:schemeClr val="tx1"/>
                </a:solidFill>
                <a:latin typeface="+mn-lt"/>
                <a:ea typeface="+mn-ea"/>
                <a:cs typeface="Times New Roman" panose="02020603050405020304" pitchFamily="18" charset="0"/>
              </a:rPr>
              <a:t>alcune</a:t>
            </a:r>
            <a:r>
              <a:rPr lang="en-US" kern="1200" dirty="0">
                <a:solidFill>
                  <a:schemeClr val="tx1"/>
                </a:solidFill>
                <a:latin typeface="+mn-lt"/>
                <a:ea typeface="+mn-ea"/>
                <a:cs typeface="Times New Roman" panose="02020603050405020304" pitchFamily="18" charset="0"/>
              </a:rPr>
              <a:t> </a:t>
            </a:r>
            <a:r>
              <a:rPr lang="en-US" kern="1200" dirty="0" err="1">
                <a:solidFill>
                  <a:schemeClr val="tx1"/>
                </a:solidFill>
                <a:latin typeface="+mn-lt"/>
                <a:ea typeface="+mn-ea"/>
                <a:cs typeface="Times New Roman" panose="02020603050405020304" pitchFamily="18" charset="0"/>
              </a:rPr>
              <a:t>considerazioni</a:t>
            </a:r>
            <a:r>
              <a:rPr lang="en-US" kern="1200" dirty="0">
                <a:solidFill>
                  <a:schemeClr val="tx1"/>
                </a:solidFill>
                <a:latin typeface="+mn-lt"/>
                <a:ea typeface="+mn-ea"/>
                <a:cs typeface="Times New Roman" panose="02020603050405020304" pitchFamily="18" charset="0"/>
              </a:rPr>
              <a:t> e </a:t>
            </a:r>
            <a:r>
              <a:rPr lang="en-US" kern="1200" dirty="0" err="1">
                <a:solidFill>
                  <a:schemeClr val="tx1"/>
                </a:solidFill>
                <a:latin typeface="+mn-lt"/>
                <a:ea typeface="+mn-ea"/>
                <a:cs typeface="Times New Roman" panose="02020603050405020304" pitchFamily="18" charset="0"/>
              </a:rPr>
              <a:t>proposte</a:t>
            </a:r>
            <a:endParaRPr lang="en-US" kern="1200" dirty="0">
              <a:solidFill>
                <a:schemeClr val="tx1"/>
              </a:solidFill>
              <a:latin typeface="+mn-lt"/>
              <a:ea typeface="+mn-ea"/>
              <a:cs typeface="Times New Roman" panose="02020603050405020304" pitchFamily="18"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CasellaDiTesto 7">
            <a:extLst>
              <a:ext uri="{FF2B5EF4-FFF2-40B4-BE49-F238E27FC236}">
                <a16:creationId xmlns:a16="http://schemas.microsoft.com/office/drawing/2014/main" id="{7E10D718-AE7D-47F8-90F3-F82C69932452}"/>
              </a:ext>
            </a:extLst>
          </p:cNvPr>
          <p:cNvSpPr txBox="1"/>
          <p:nvPr/>
        </p:nvSpPr>
        <p:spPr>
          <a:xfrm>
            <a:off x="161367" y="1235361"/>
            <a:ext cx="8908206" cy="3102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89000">
              <a:lnSpc>
                <a:spcPct val="150000"/>
              </a:lnSpc>
              <a:spcBef>
                <a:spcPct val="0"/>
              </a:spcBef>
              <a:spcAft>
                <a:spcPct val="35000"/>
              </a:spcAft>
              <a:buNone/>
            </a:pPr>
            <a:r>
              <a:rPr lang="en-US" kern="1200" dirty="0">
                <a:solidFill>
                  <a:schemeClr val="tx1"/>
                </a:solidFill>
                <a:cs typeface="Times New Roman" panose="02020603050405020304" pitchFamily="18" charset="0"/>
              </a:rPr>
              <a:t>I </a:t>
            </a:r>
            <a:r>
              <a:rPr lang="en-US" kern="1200" dirty="0" err="1">
                <a:solidFill>
                  <a:schemeClr val="tx1"/>
                </a:solidFill>
                <a:cs typeface="Times New Roman" panose="02020603050405020304" pitchFamily="18" charset="0"/>
              </a:rPr>
              <a:t>percorsi</a:t>
            </a:r>
            <a:r>
              <a:rPr lang="en-US" kern="1200" dirty="0">
                <a:solidFill>
                  <a:schemeClr val="tx1"/>
                </a:solidFill>
                <a:cs typeface="Times New Roman" panose="02020603050405020304" pitchFamily="18" charset="0"/>
              </a:rPr>
              <a:t> di </a:t>
            </a:r>
            <a:r>
              <a:rPr lang="en-US" kern="1200" dirty="0" err="1">
                <a:solidFill>
                  <a:schemeClr val="tx1"/>
                </a:solidFill>
                <a:cs typeface="Times New Roman" panose="02020603050405020304" pitchFamily="18" charset="0"/>
              </a:rPr>
              <a:t>educazione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civica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previsti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dalle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scuole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nella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loro</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autonomia</a:t>
            </a:r>
            <a:r>
              <a:rPr lang="en-US" kern="1200" dirty="0">
                <a:solidFill>
                  <a:schemeClr val="tx1"/>
                </a:solidFill>
                <a:cs typeface="Times New Roman" panose="02020603050405020304" pitchFamily="18" charset="0"/>
              </a:rPr>
              <a:t> </a:t>
            </a:r>
          </a:p>
          <a:p>
            <a:pPr lvl="0" defTabSz="889000">
              <a:lnSpc>
                <a:spcPct val="150000"/>
              </a:lnSpc>
              <a:spcBef>
                <a:spcPct val="0"/>
              </a:spcBef>
              <a:spcAft>
                <a:spcPct val="35000"/>
              </a:spcAft>
            </a:pPr>
            <a:r>
              <a:rPr lang="en-US" kern="1200" dirty="0">
                <a:solidFill>
                  <a:schemeClr val="tx1"/>
                </a:solidFill>
                <a:cs typeface="Times New Roman" panose="02020603050405020304" pitchFamily="18" charset="0"/>
              </a:rPr>
              <a:t>1. </a:t>
            </a:r>
            <a:r>
              <a:rPr lang="en-US" u="sng" kern="1200" dirty="0" err="1">
                <a:solidFill>
                  <a:schemeClr val="tx1"/>
                </a:solidFill>
                <a:cs typeface="Times New Roman" panose="02020603050405020304" pitchFamily="18" charset="0"/>
              </a:rPr>
              <a:t>dovrebbero</a:t>
            </a:r>
            <a:r>
              <a:rPr lang="en-US" u="sng" kern="1200" dirty="0">
                <a:solidFill>
                  <a:schemeClr val="tx1"/>
                </a:solidFill>
                <a:cs typeface="Times New Roman" panose="02020603050405020304" pitchFamily="18" charset="0"/>
              </a:rPr>
              <a:t> </a:t>
            </a:r>
            <a:r>
              <a:rPr lang="en-US" u="sng" kern="1200" dirty="0" err="1">
                <a:solidFill>
                  <a:schemeClr val="tx1"/>
                </a:solidFill>
                <a:cs typeface="Times New Roman" panose="02020603050405020304" pitchFamily="18" charset="0"/>
              </a:rPr>
              <a:t>comprendere</a:t>
            </a:r>
            <a:r>
              <a:rPr lang="en-US" u="sng" kern="1200" dirty="0">
                <a:solidFill>
                  <a:schemeClr val="tx1"/>
                </a:solidFill>
                <a:cs typeface="Times New Roman" panose="02020603050405020304" pitchFamily="18" charset="0"/>
              </a:rPr>
              <a:t> </a:t>
            </a:r>
            <a:r>
              <a:rPr lang="en-US" u="sng" kern="1200" dirty="0" err="1">
                <a:solidFill>
                  <a:schemeClr val="tx1"/>
                </a:solidFill>
                <a:cs typeface="Times New Roman" panose="02020603050405020304" pitchFamily="18" charset="0"/>
              </a:rPr>
              <a:t>almeno</a:t>
            </a:r>
            <a:r>
              <a:rPr lang="en-US" u="sng" kern="1200" dirty="0">
                <a:solidFill>
                  <a:schemeClr val="tx1"/>
                </a:solidFill>
                <a:cs typeface="Times New Roman" panose="02020603050405020304" pitchFamily="18" charset="0"/>
              </a:rPr>
              <a:t> una </a:t>
            </a:r>
            <a:r>
              <a:rPr lang="en-US" u="sng" kern="1200" dirty="0" err="1">
                <a:solidFill>
                  <a:schemeClr val="tx1"/>
                </a:solidFill>
                <a:cs typeface="Times New Roman" panose="02020603050405020304" pitchFamily="18" charset="0"/>
              </a:rPr>
              <a:t>esperienza</a:t>
            </a:r>
            <a:r>
              <a:rPr lang="en-US" u="sng" kern="1200" dirty="0">
                <a:solidFill>
                  <a:schemeClr val="tx1"/>
                </a:solidFill>
                <a:cs typeface="Times New Roman" panose="02020603050405020304" pitchFamily="18" charset="0"/>
              </a:rPr>
              <a:t> </a:t>
            </a:r>
            <a:r>
              <a:rPr lang="en-US" u="sng" kern="1200" dirty="0" err="1">
                <a:solidFill>
                  <a:schemeClr val="tx1"/>
                </a:solidFill>
                <a:cs typeface="Times New Roman" panose="02020603050405020304" pitchFamily="18" charset="0"/>
              </a:rPr>
              <a:t>pratica</a:t>
            </a:r>
            <a:r>
              <a:rPr lang="en-US" u="sng" kern="1200" dirty="0">
                <a:solidFill>
                  <a:schemeClr val="tx1"/>
                </a:solidFill>
                <a:cs typeface="Times New Roman" panose="02020603050405020304" pitchFamily="18" charset="0"/>
              </a:rPr>
              <a:t> da </a:t>
            </a:r>
            <a:r>
              <a:rPr lang="en-US" u="sng" kern="1200" dirty="0" err="1">
                <a:solidFill>
                  <a:schemeClr val="tx1"/>
                </a:solidFill>
                <a:cs typeface="Times New Roman" panose="02020603050405020304" pitchFamily="18" charset="0"/>
              </a:rPr>
              <a:t>svolgersi</a:t>
            </a:r>
            <a:r>
              <a:rPr lang="en-US" u="sng" kern="1200" dirty="0">
                <a:solidFill>
                  <a:schemeClr val="tx1"/>
                </a:solidFill>
                <a:cs typeface="Times New Roman" panose="02020603050405020304" pitchFamily="18" charset="0"/>
              </a:rPr>
              <a:t> </a:t>
            </a:r>
            <a:r>
              <a:rPr lang="en-US" u="sng" kern="1200" dirty="0" err="1">
                <a:solidFill>
                  <a:schemeClr val="tx1"/>
                </a:solidFill>
                <a:cs typeface="Times New Roman" panose="02020603050405020304" pitchFamily="18" charset="0"/>
              </a:rPr>
              <a:t>sul</a:t>
            </a:r>
            <a:r>
              <a:rPr lang="en-US" u="sng" kern="1200" dirty="0">
                <a:solidFill>
                  <a:schemeClr val="tx1"/>
                </a:solidFill>
                <a:cs typeface="Times New Roman" panose="02020603050405020304" pitchFamily="18" charset="0"/>
              </a:rPr>
              <a:t> </a:t>
            </a:r>
            <a:r>
              <a:rPr lang="en-US" u="sng" kern="1200" dirty="0" err="1">
                <a:solidFill>
                  <a:schemeClr val="tx1"/>
                </a:solidFill>
                <a:cs typeface="Times New Roman" panose="02020603050405020304" pitchFamily="18" charset="0"/>
              </a:rPr>
              <a:t>territorio</a:t>
            </a:r>
            <a:r>
              <a:rPr lang="en-US" u="sng" kern="1200" dirty="0">
                <a:solidFill>
                  <a:schemeClr val="tx1"/>
                </a:solidFill>
                <a:cs typeface="Times New Roman" panose="02020603050405020304" pitchFamily="18" charset="0"/>
              </a:rPr>
              <a:t> 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finalizzata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allo</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sviluppo</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delle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competenze</a:t>
            </a:r>
            <a:r>
              <a:rPr lang="en-US" kern="1200" dirty="0">
                <a:solidFill>
                  <a:schemeClr val="tx1"/>
                </a:solidFill>
                <a:cs typeface="Times New Roman" panose="02020603050405020304" pitchFamily="18" charset="0"/>
              </a:rPr>
              <a:t> di </a:t>
            </a:r>
            <a:r>
              <a:rPr lang="en-US" kern="1200" dirty="0" err="1">
                <a:solidFill>
                  <a:schemeClr val="tx1"/>
                </a:solidFill>
                <a:cs typeface="Times New Roman" panose="02020603050405020304" pitchFamily="18" charset="0"/>
              </a:rPr>
              <a:t>discernimento</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dei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problemi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sociali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locali</a:t>
            </a:r>
            <a:r>
              <a:rPr lang="en-US" kern="1200" dirty="0">
                <a:solidFill>
                  <a:schemeClr val="tx1"/>
                </a:solidFill>
                <a:cs typeface="Times New Roman" panose="02020603050405020304" pitchFamily="18" charset="0"/>
              </a:rPr>
              <a:t> e </a:t>
            </a:r>
            <a:r>
              <a:rPr lang="en-US" kern="1200" dirty="0" err="1">
                <a:solidFill>
                  <a:schemeClr val="tx1"/>
                </a:solidFill>
                <a:cs typeface="Times New Roman" panose="02020603050405020304" pitchFamily="18" charset="0"/>
              </a:rPr>
              <a:t>nazionali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sviluppo</a:t>
            </a:r>
            <a:r>
              <a:rPr lang="en-US" kern="1200" dirty="0">
                <a:solidFill>
                  <a:schemeClr val="tx1"/>
                </a:solidFill>
                <a:cs typeface="Times New Roman" panose="02020603050405020304" pitchFamily="18" charset="0"/>
              </a:rPr>
              <a:t> di </a:t>
            </a:r>
            <a:r>
              <a:rPr lang="en-US" kern="1200" dirty="0" err="1">
                <a:solidFill>
                  <a:schemeClr val="tx1"/>
                </a:solidFill>
                <a:cs typeface="Times New Roman" panose="02020603050405020304" pitchFamily="18" charset="0"/>
              </a:rPr>
              <a:t>strategie</a:t>
            </a:r>
            <a:r>
              <a:rPr lang="en-US" kern="1200" dirty="0">
                <a:solidFill>
                  <a:schemeClr val="tx1"/>
                </a:solidFill>
                <a:cs typeface="Times New Roman" panose="02020603050405020304" pitchFamily="18" charset="0"/>
              </a:rPr>
              <a:t> di </a:t>
            </a:r>
            <a:r>
              <a:rPr lang="en-US" kern="1200" dirty="0" err="1">
                <a:solidFill>
                  <a:schemeClr val="tx1"/>
                </a:solidFill>
                <a:cs typeface="Times New Roman" panose="02020603050405020304" pitchFamily="18" charset="0"/>
              </a:rPr>
              <a:t>partecipazione</a:t>
            </a:r>
            <a:r>
              <a:rPr lang="en-US" kern="1200" dirty="0">
                <a:solidFill>
                  <a:schemeClr val="tx1"/>
                </a:solidFill>
                <a:cs typeface="Times New Roman" panose="02020603050405020304" pitchFamily="18" charset="0"/>
              </a:rPr>
              <a:t> e </a:t>
            </a:r>
            <a:r>
              <a:rPr lang="en-US" kern="1200" dirty="0" err="1">
                <a:solidFill>
                  <a:schemeClr val="tx1"/>
                </a:solidFill>
                <a:cs typeface="Times New Roman" panose="02020603050405020304" pitchFamily="18" charset="0"/>
              </a:rPr>
              <a:t>intervento</a:t>
            </a:r>
            <a:r>
              <a:rPr lang="en-US" kern="1200" dirty="0">
                <a:solidFill>
                  <a:schemeClr val="tx1"/>
                </a:solidFill>
                <a:cs typeface="Times New Roman" panose="02020603050405020304" pitchFamily="18" charset="0"/>
              </a:rPr>
              <a:t> in </a:t>
            </a:r>
            <a:r>
              <a:rPr lang="en-US" kern="1200" dirty="0" err="1">
                <a:solidFill>
                  <a:schemeClr val="tx1"/>
                </a:solidFill>
                <a:cs typeface="Times New Roman" panose="02020603050405020304" pitchFamily="18" charset="0"/>
              </a:rPr>
              <a:t>contesti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specifici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esperienza</a:t>
            </a:r>
            <a:r>
              <a:rPr lang="en-US" kern="1200" dirty="0">
                <a:solidFill>
                  <a:schemeClr val="tx1"/>
                </a:solidFill>
                <a:cs typeface="Times New Roman" panose="02020603050405020304" pitchFamily="18" charset="0"/>
              </a:rPr>
              <a:t> di </a:t>
            </a:r>
            <a:r>
              <a:rPr lang="en-US" kern="1200" dirty="0" err="1">
                <a:solidFill>
                  <a:schemeClr val="tx1"/>
                </a:solidFill>
                <a:cs typeface="Times New Roman" panose="02020603050405020304" pitchFamily="18" charset="0"/>
              </a:rPr>
              <a:t>volontariato</a:t>
            </a:r>
            <a:r>
              <a:rPr lang="en-US" kern="1200" dirty="0">
                <a:solidFill>
                  <a:schemeClr val="tx1"/>
                </a:solidFill>
                <a:cs typeface="Times New Roman" panose="02020603050405020304" pitchFamily="18" charset="0"/>
              </a:rPr>
              <a:t>/stage </a:t>
            </a:r>
            <a:r>
              <a:rPr lang="en-US" kern="1200" dirty="0" err="1">
                <a:solidFill>
                  <a:schemeClr val="tx1"/>
                </a:solidFill>
                <a:cs typeface="Times New Roman" panose="02020603050405020304" pitchFamily="18" charset="0"/>
              </a:rPr>
              <a:t>all’interno</a:t>
            </a:r>
            <a:r>
              <a:rPr lang="en-US" kern="1200" dirty="0">
                <a:solidFill>
                  <a:schemeClr val="tx1"/>
                </a:solidFill>
                <a:cs typeface="Times New Roman" panose="02020603050405020304" pitchFamily="18" charset="0"/>
              </a:rPr>
              <a:t> di una </a:t>
            </a:r>
            <a:r>
              <a:rPr lang="en-US" i="0" kern="1200" dirty="0" err="1">
                <a:solidFill>
                  <a:schemeClr val="tx1"/>
                </a:solidFill>
                <a:ea typeface="+mn-ea"/>
                <a:cs typeface="Times New Roman" panose="02020603050405020304" pitchFamily="18" charset="0"/>
              </a:rPr>
              <a:t>organizzazione</a:t>
            </a:r>
            <a:r>
              <a:rPr lang="en-US" kern="1200" dirty="0">
                <a:solidFill>
                  <a:schemeClr val="tx1"/>
                </a:solidFill>
                <a:cs typeface="Times New Roman" panose="02020603050405020304" pitchFamily="18" charset="0"/>
              </a:rPr>
              <a:t> del </a:t>
            </a:r>
            <a:r>
              <a:rPr lang="en-US" kern="1200" dirty="0" err="1">
                <a:solidFill>
                  <a:schemeClr val="tx1"/>
                </a:solidFill>
                <a:cs typeface="Times New Roman" panose="02020603050405020304" pitchFamily="18" charset="0"/>
              </a:rPr>
              <a:t>terzo</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settore</a:t>
            </a:r>
            <a:r>
              <a:rPr lang="en-US" kern="1200" dirty="0">
                <a:solidFill>
                  <a:schemeClr val="tx1"/>
                </a:solidFill>
                <a:cs typeface="Times New Roman" panose="02020603050405020304" pitchFamily="18" charset="0"/>
              </a:rPr>
              <a:t>, di una </a:t>
            </a:r>
            <a:r>
              <a:rPr lang="en-US" kern="1200" dirty="0" err="1">
                <a:solidFill>
                  <a:schemeClr val="tx1"/>
                </a:solidFill>
                <a:cs typeface="Times New Roman" panose="02020603050405020304" pitchFamily="18" charset="0"/>
              </a:rPr>
              <a:t>istituzione</a:t>
            </a:r>
            <a:r>
              <a:rPr lang="en-US" kern="1200" dirty="0">
                <a:solidFill>
                  <a:schemeClr val="tx1"/>
                </a:solidFill>
                <a:cs typeface="Times New Roman" panose="02020603050405020304" pitchFamily="18" charset="0"/>
              </a:rPr>
              <a:t>, di un </a:t>
            </a:r>
            <a:r>
              <a:rPr lang="en-US" kern="1200" dirty="0" err="1">
                <a:solidFill>
                  <a:schemeClr val="tx1"/>
                </a:solidFill>
                <a:cs typeface="Times New Roman" panose="02020603050405020304" pitchFamily="18" charset="0"/>
              </a:rPr>
              <a:t>organismo</a:t>
            </a:r>
            <a:r>
              <a:rPr lang="en-US" kern="1200" dirty="0">
                <a:solidFill>
                  <a:schemeClr val="tx1"/>
                </a:solidFill>
                <a:cs typeface="Times New Roman" panose="02020603050405020304" pitchFamily="18" charset="0"/>
              </a:rPr>
              <a:t> di </a:t>
            </a:r>
            <a:r>
              <a:rPr lang="en-US" kern="1200" dirty="0" err="1">
                <a:solidFill>
                  <a:schemeClr val="tx1"/>
                </a:solidFill>
                <a:cs typeface="Times New Roman" panose="02020603050405020304" pitchFamily="18" charset="0"/>
              </a:rPr>
              <a:t>cittadinanza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attiva</a:t>
            </a:r>
            <a:r>
              <a:rPr lang="en-US" kern="1200" dirty="0">
                <a:solidFill>
                  <a:schemeClr val="tx1"/>
                </a:solidFill>
                <a:cs typeface="Times New Roman" panose="02020603050405020304" pitchFamily="18" charset="0"/>
              </a:rPr>
              <a:t> per la </a:t>
            </a:r>
            <a:r>
              <a:rPr lang="en-US" kern="1200" dirty="0" err="1">
                <a:solidFill>
                  <a:schemeClr val="tx1"/>
                </a:solidFill>
                <a:cs typeface="Times New Roman" panose="02020603050405020304" pitchFamily="18" charset="0"/>
              </a:rPr>
              <a:t>difesa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dei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diritti</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umani</a:t>
            </a:r>
            <a:r>
              <a:rPr lang="en-US" kern="1200" dirty="0">
                <a:solidFill>
                  <a:schemeClr val="tx1"/>
                </a:solidFill>
                <a:cs typeface="Times New Roman" panose="02020603050405020304" pitchFamily="18" charset="0"/>
              </a:rPr>
              <a:t>. La </a:t>
            </a:r>
            <a:r>
              <a:rPr lang="en-US" kern="1200" dirty="0" err="1">
                <a:solidFill>
                  <a:schemeClr val="tx1"/>
                </a:solidFill>
                <a:cs typeface="Times New Roman" panose="02020603050405020304" pitchFamily="18" charset="0"/>
              </a:rPr>
              <a:t>scuola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delle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competenze</a:t>
            </a:r>
            <a:r>
              <a:rPr lang="en-US" kern="1200" dirty="0">
                <a:solidFill>
                  <a:schemeClr val="tx1"/>
                </a:solidFill>
                <a:cs typeface="Times New Roman" panose="02020603050405020304" pitchFamily="18" charset="0"/>
              </a:rPr>
              <a:t> e </a:t>
            </a:r>
            <a:r>
              <a:rPr lang="en-US" kern="1200" dirty="0" err="1">
                <a:solidFill>
                  <a:schemeClr val="tx1"/>
                </a:solidFill>
                <a:cs typeface="Times New Roman" panose="02020603050405020304" pitchFamily="18" charset="0"/>
              </a:rPr>
              <a:t>della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cittadinanza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attiva</a:t>
            </a:r>
            <a:r>
              <a:rPr lang="en-US" kern="1200" dirty="0">
                <a:solidFill>
                  <a:schemeClr val="tx1"/>
                </a:solidFill>
                <a:cs typeface="Times New Roman" panose="02020603050405020304" pitchFamily="18" charset="0"/>
              </a:rPr>
              <a:t> non </a:t>
            </a:r>
            <a:r>
              <a:rPr lang="en-US" kern="1200" dirty="0" err="1">
                <a:solidFill>
                  <a:schemeClr val="tx1"/>
                </a:solidFill>
                <a:cs typeface="Times New Roman" panose="02020603050405020304" pitchFamily="18" charset="0"/>
              </a:rPr>
              <a:t>può</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essere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svolta</a:t>
            </a:r>
            <a:r>
              <a:rPr lang="en-US" kern="1200" dirty="0">
                <a:solidFill>
                  <a:schemeClr val="tx1"/>
                </a:solidFill>
                <a:cs typeface="Times New Roman" panose="02020603050405020304" pitchFamily="18" charset="0"/>
              </a:rPr>
              <a:t> solo </a:t>
            </a:r>
            <a:r>
              <a:rPr lang="en-US" kern="1200" dirty="0" err="1">
                <a:solidFill>
                  <a:schemeClr val="tx1"/>
                </a:solidFill>
                <a:cs typeface="Times New Roman" panose="02020603050405020304" pitchFamily="18" charset="0"/>
              </a:rPr>
              <a:t>all’interno</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delle</a:t>
            </a:r>
            <a:r>
              <a:rPr lang="en-US" kern="1200" dirty="0">
                <a:solidFill>
                  <a:schemeClr val="tx1"/>
                </a:solidFill>
                <a:cs typeface="Times New Roman" panose="02020603050405020304" pitchFamily="18" charset="0"/>
              </a:rPr>
              <a:t> discipline e </a:t>
            </a:r>
            <a:r>
              <a:rPr lang="en-US" kern="1200" dirty="0" err="1">
                <a:solidFill>
                  <a:schemeClr val="tx1"/>
                </a:solidFill>
                <a:cs typeface="Times New Roman" panose="02020603050405020304" pitchFamily="18" charset="0"/>
              </a:rPr>
              <a:t>delle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mura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dell’aula</a:t>
            </a:r>
            <a:r>
              <a:rPr lang="en-US" kern="1200" dirty="0">
                <a:solidFill>
                  <a:schemeClr val="tx1"/>
                </a:solidFill>
                <a:cs typeface="Times New Roman" panose="02020603050405020304" pitchFamily="18" charset="0"/>
              </a:rPr>
              <a:t>.</a:t>
            </a:r>
          </a:p>
        </p:txBody>
      </p:sp>
    </p:spTree>
    <p:extLst>
      <p:ext uri="{BB962C8B-B14F-4D97-AF65-F5344CB8AC3E}">
        <p14:creationId xmlns:p14="http://schemas.microsoft.com/office/powerpoint/2010/main" val="17685001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628650" y="270974"/>
            <a:ext cx="7995683"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buSzPts val="1200"/>
            </a:pPr>
            <a:endParaRPr lang="it-IT" sz="1400" b="1" i="1" dirty="0">
              <a:solidFill>
                <a:srgbClr val="FF0000"/>
              </a:solidFill>
              <a:effectLst/>
              <a:latin typeface="Calibri" panose="020F0502020204030204" pitchFamily="34" charset="0"/>
              <a:ea typeface="Times New Roman" panose="02020603050405020304" pitchFamily="18" charset="0"/>
              <a:cs typeface="Segoe UI" panose="020B0502040204020203" pitchFamily="34" charset="0"/>
            </a:endParaRPr>
          </a:p>
          <a:p>
            <a:r>
              <a:rPr lang="it-IT"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effectLst/>
              <a:highlight>
                <a:srgbClr val="FFFF00"/>
              </a:highlight>
              <a:latin typeface="Times New Roman" panose="02020603050405020304" pitchFamily="18" charset="0"/>
              <a:ea typeface="Times New Roman" panose="02020603050405020304" pitchFamily="18" charset="0"/>
            </a:endParaRPr>
          </a:p>
        </p:txBody>
      </p:sp>
      <p:sp>
        <p:nvSpPr>
          <p:cNvPr id="4" name="CasellaDiTesto 3">
            <a:extLst>
              <a:ext uri="{FF2B5EF4-FFF2-40B4-BE49-F238E27FC236}">
                <a16:creationId xmlns:a16="http://schemas.microsoft.com/office/drawing/2014/main" id="{C43C6AAA-C343-4C65-A750-71B30C46485F}"/>
              </a:ext>
            </a:extLst>
          </p:cNvPr>
          <p:cNvSpPr txBox="1"/>
          <p:nvPr/>
        </p:nvSpPr>
        <p:spPr>
          <a:xfrm>
            <a:off x="826851" y="686474"/>
            <a:ext cx="78867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800" b="1" i="1" kern="1200" dirty="0" err="1">
                <a:solidFill>
                  <a:schemeClr val="tx2"/>
                </a:solidFill>
              </a:rPr>
              <a:t>Alla</a:t>
            </a:r>
            <a:r>
              <a:rPr lang="en-US" sz="1800" b="1" i="1" kern="1200" dirty="0">
                <a:solidFill>
                  <a:schemeClr val="tx2"/>
                </a:solidFill>
              </a:rPr>
              <a:t> luce di </a:t>
            </a:r>
            <a:r>
              <a:rPr lang="en-US" sz="1800" b="1" i="1" kern="1200" dirty="0" err="1">
                <a:solidFill>
                  <a:schemeClr val="tx2"/>
                </a:solidFill>
              </a:rPr>
              <a:t>quanto</a:t>
            </a:r>
            <a:r>
              <a:rPr lang="en-US" sz="1800" b="1" i="1" kern="1200" dirty="0">
                <a:solidFill>
                  <a:schemeClr val="tx2"/>
                </a:solidFill>
              </a:rPr>
              <a:t> </a:t>
            </a:r>
            <a:r>
              <a:rPr lang="en-US" sz="1800" b="1" i="1" kern="1200" dirty="0" err="1">
                <a:solidFill>
                  <a:schemeClr val="tx2"/>
                </a:solidFill>
              </a:rPr>
              <a:t>richiamato</a:t>
            </a:r>
            <a:r>
              <a:rPr lang="en-US" sz="1800" b="1" i="1" kern="1200" dirty="0">
                <a:solidFill>
                  <a:schemeClr val="tx2"/>
                </a:solidFill>
              </a:rPr>
              <a:t> </a:t>
            </a:r>
            <a:r>
              <a:rPr lang="en-US" sz="1800" b="1" i="1" kern="1200" dirty="0" err="1">
                <a:solidFill>
                  <a:schemeClr val="tx2"/>
                </a:solidFill>
              </a:rPr>
              <a:t>presentiamo</a:t>
            </a:r>
            <a:r>
              <a:rPr lang="en-US" sz="1800" b="1" i="1" kern="1200" dirty="0">
                <a:solidFill>
                  <a:schemeClr val="tx2"/>
                </a:solidFill>
              </a:rPr>
              <a:t> </a:t>
            </a:r>
            <a:r>
              <a:rPr lang="en-US" sz="1800" b="1" i="1" kern="1200" dirty="0" err="1">
                <a:solidFill>
                  <a:schemeClr val="tx2"/>
                </a:solidFill>
              </a:rPr>
              <a:t>alla</a:t>
            </a:r>
            <a:r>
              <a:rPr lang="en-US" sz="1800" b="1" i="1" kern="1200" dirty="0">
                <a:solidFill>
                  <a:schemeClr val="tx2"/>
                </a:solidFill>
              </a:rPr>
              <a:t> </a:t>
            </a:r>
            <a:r>
              <a:rPr lang="en-US" sz="1800" b="1" i="1" kern="1200" dirty="0" err="1">
                <a:solidFill>
                  <a:schemeClr val="tx2"/>
                </a:solidFill>
              </a:rPr>
              <a:t>Conferenza</a:t>
            </a:r>
            <a:r>
              <a:rPr lang="en-US" sz="1800" b="1" i="1" kern="1200" dirty="0">
                <a:solidFill>
                  <a:schemeClr val="tx2"/>
                </a:solidFill>
              </a:rPr>
              <a:t> e al MI  </a:t>
            </a:r>
            <a:r>
              <a:rPr lang="en-US" sz="1800" b="1" i="1" kern="1200" dirty="0" err="1">
                <a:solidFill>
                  <a:schemeClr val="tx2"/>
                </a:solidFill>
              </a:rPr>
              <a:t>alcune</a:t>
            </a:r>
            <a:r>
              <a:rPr lang="en-US" sz="1800" b="1" i="1" kern="1200" dirty="0">
                <a:solidFill>
                  <a:schemeClr val="tx2"/>
                </a:solidFill>
              </a:rPr>
              <a:t> </a:t>
            </a:r>
            <a:r>
              <a:rPr lang="en-US" sz="1800" b="1" i="1" kern="1200" dirty="0" err="1">
                <a:solidFill>
                  <a:schemeClr val="tx2"/>
                </a:solidFill>
              </a:rPr>
              <a:t>considerazioni</a:t>
            </a:r>
            <a:r>
              <a:rPr lang="en-US" sz="1800" b="1" i="1" kern="1200" dirty="0">
                <a:solidFill>
                  <a:schemeClr val="tx2"/>
                </a:solidFill>
              </a:rPr>
              <a:t> e </a:t>
            </a:r>
            <a:r>
              <a:rPr lang="en-US" sz="1800" b="1" i="1" kern="1200" dirty="0" err="1">
                <a:solidFill>
                  <a:schemeClr val="tx2"/>
                </a:solidFill>
              </a:rPr>
              <a:t>proposte</a:t>
            </a:r>
            <a:endParaRPr lang="en-US" sz="1800" kern="1200" dirty="0">
              <a:solidFill>
                <a:schemeClr val="tx2"/>
              </a:solidFill>
            </a:endParaRPr>
          </a:p>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CasellaDiTesto 7">
            <a:extLst>
              <a:ext uri="{FF2B5EF4-FFF2-40B4-BE49-F238E27FC236}">
                <a16:creationId xmlns:a16="http://schemas.microsoft.com/office/drawing/2014/main" id="{7E10D718-AE7D-47F8-90F3-F82C69932452}"/>
              </a:ext>
            </a:extLst>
          </p:cNvPr>
          <p:cNvSpPr txBox="1"/>
          <p:nvPr/>
        </p:nvSpPr>
        <p:spPr>
          <a:xfrm>
            <a:off x="628650" y="1379560"/>
            <a:ext cx="8515350" cy="2873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a:lnSpc>
                <a:spcPct val="150000"/>
              </a:lnSpc>
            </a:pPr>
            <a:r>
              <a:rPr lang="it-IT" dirty="0">
                <a:solidFill>
                  <a:schemeClr val="tx1"/>
                </a:solidFill>
              </a:rPr>
              <a:t>2. La valutazione dell’educazione civica va ripensata e centrata sulle esperienze pratiche. Trattandosi di un insegnamento per competenze e dovendo essere i moduli trasversali e interdisciplinari l’educazione civica non dovrebbe essere affidata solo a un docente coordinatore specifico. </a:t>
            </a:r>
            <a:endParaRPr lang="en-US" sz="2000" kern="12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kern="1200" dirty="0">
                <a:solidFill>
                  <a:schemeClr val="tx1"/>
                </a:solidFill>
                <a:cs typeface="Times New Roman" panose="02020603050405020304" pitchFamily="18" charset="0"/>
              </a:rPr>
              <a:t>Un </a:t>
            </a:r>
            <a:r>
              <a:rPr lang="en-US" kern="1200" dirty="0" err="1">
                <a:solidFill>
                  <a:schemeClr val="tx1"/>
                </a:solidFill>
                <a:cs typeface="Times New Roman" panose="02020603050405020304" pitchFamily="18" charset="0"/>
              </a:rPr>
              <a:t>problema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aperto</a:t>
            </a:r>
            <a:r>
              <a:rPr lang="en-US" kern="1200" dirty="0">
                <a:solidFill>
                  <a:schemeClr val="tx1"/>
                </a:solidFill>
                <a:cs typeface="Times New Roman" panose="02020603050405020304" pitchFamily="18" charset="0"/>
              </a:rPr>
              <a:t> è il rapport </a:t>
            </a:r>
            <a:r>
              <a:rPr lang="en-US" kern="1200" dirty="0" err="1">
                <a:solidFill>
                  <a:schemeClr val="tx1"/>
                </a:solidFill>
                <a:cs typeface="Times New Roman" panose="02020603050405020304" pitchFamily="18" charset="0"/>
              </a:rPr>
              <a:t>tra</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educazione</a:t>
            </a:r>
            <a:r>
              <a:rPr lang="en-US" kern="1200" dirty="0">
                <a:solidFill>
                  <a:schemeClr val="tx1"/>
                </a:solidFill>
                <a:cs typeface="Times New Roman" panose="02020603050405020304" pitchFamily="18" charset="0"/>
              </a:rPr>
              <a:t> </a:t>
            </a:r>
            <a:r>
              <a:rPr lang="en-US" kern="1200" dirty="0" err="1">
                <a:solidFill>
                  <a:schemeClr val="tx1"/>
                </a:solidFill>
                <a:cs typeface="Times New Roman" panose="02020603050405020304" pitchFamily="18" charset="0"/>
              </a:rPr>
              <a:t>civica</a:t>
            </a:r>
            <a:r>
              <a:rPr lang="en-US" kern="1200" dirty="0">
                <a:solidFill>
                  <a:schemeClr val="tx1"/>
                </a:solidFill>
                <a:cs typeface="Times New Roman" panose="02020603050405020304" pitchFamily="18" charset="0"/>
              </a:rPr>
              <a:t> e </a:t>
            </a:r>
            <a:r>
              <a:rPr lang="en-US" kern="1200" dirty="0" err="1">
                <a:solidFill>
                  <a:schemeClr val="tx1"/>
                </a:solidFill>
                <a:cs typeface="Times New Roman" panose="02020603050405020304" pitchFamily="18" charset="0"/>
              </a:rPr>
              <a:t>comportamento</a:t>
            </a:r>
            <a:endParaRPr lang="it-IT" dirty="0">
              <a:solidFill>
                <a:schemeClr val="tx1"/>
              </a:solidFill>
            </a:endParaRPr>
          </a:p>
        </p:txBody>
      </p:sp>
    </p:spTree>
    <p:extLst>
      <p:ext uri="{BB962C8B-B14F-4D97-AF65-F5344CB8AC3E}">
        <p14:creationId xmlns:p14="http://schemas.microsoft.com/office/powerpoint/2010/main" val="23027428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628650" y="270974"/>
            <a:ext cx="7995683"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buSzPts val="1200"/>
            </a:pPr>
            <a:endParaRPr lang="it-IT" sz="1400" b="1" i="1" dirty="0">
              <a:solidFill>
                <a:srgbClr val="FF0000"/>
              </a:solidFill>
              <a:effectLst/>
              <a:latin typeface="Calibri" panose="020F0502020204030204" pitchFamily="34" charset="0"/>
              <a:ea typeface="Times New Roman" panose="02020603050405020304" pitchFamily="18" charset="0"/>
              <a:cs typeface="Segoe UI" panose="020B0502040204020203" pitchFamily="34" charset="0"/>
            </a:endParaRPr>
          </a:p>
          <a:p>
            <a:r>
              <a:rPr lang="it-IT"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effectLst/>
              <a:highlight>
                <a:srgbClr val="FFFF00"/>
              </a:highlight>
              <a:latin typeface="Times New Roman" panose="02020603050405020304" pitchFamily="18" charset="0"/>
              <a:ea typeface="Times New Roman" panose="02020603050405020304" pitchFamily="18" charset="0"/>
            </a:endParaRPr>
          </a:p>
        </p:txBody>
      </p:sp>
      <p:sp>
        <p:nvSpPr>
          <p:cNvPr id="4" name="CasellaDiTesto 3">
            <a:extLst>
              <a:ext uri="{FF2B5EF4-FFF2-40B4-BE49-F238E27FC236}">
                <a16:creationId xmlns:a16="http://schemas.microsoft.com/office/drawing/2014/main" id="{C43C6AAA-C343-4C65-A750-71B30C46485F}"/>
              </a:ext>
            </a:extLst>
          </p:cNvPr>
          <p:cNvSpPr txBox="1"/>
          <p:nvPr/>
        </p:nvSpPr>
        <p:spPr>
          <a:xfrm>
            <a:off x="826851" y="686474"/>
            <a:ext cx="78867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800" b="1" i="1" kern="1200" dirty="0" err="1">
                <a:solidFill>
                  <a:schemeClr val="tx2"/>
                </a:solidFill>
              </a:rPr>
              <a:t>Alla</a:t>
            </a:r>
            <a:r>
              <a:rPr lang="en-US" sz="1800" b="1" i="1" kern="1200" dirty="0">
                <a:solidFill>
                  <a:schemeClr val="tx2"/>
                </a:solidFill>
              </a:rPr>
              <a:t> luce di </a:t>
            </a:r>
            <a:r>
              <a:rPr lang="en-US" sz="1800" b="1" i="1" kern="1200" dirty="0" err="1">
                <a:solidFill>
                  <a:schemeClr val="tx2"/>
                </a:solidFill>
              </a:rPr>
              <a:t>quanto</a:t>
            </a:r>
            <a:r>
              <a:rPr lang="en-US" sz="1800" b="1" i="1" kern="1200" dirty="0">
                <a:solidFill>
                  <a:schemeClr val="tx2"/>
                </a:solidFill>
              </a:rPr>
              <a:t> </a:t>
            </a:r>
            <a:r>
              <a:rPr lang="en-US" sz="1800" b="1" i="1" kern="1200" dirty="0" err="1">
                <a:solidFill>
                  <a:schemeClr val="tx2"/>
                </a:solidFill>
              </a:rPr>
              <a:t>richiamato</a:t>
            </a:r>
            <a:r>
              <a:rPr lang="en-US" sz="1800" b="1" i="1" kern="1200" dirty="0">
                <a:solidFill>
                  <a:schemeClr val="tx2"/>
                </a:solidFill>
              </a:rPr>
              <a:t> </a:t>
            </a:r>
            <a:r>
              <a:rPr lang="en-US" sz="1800" b="1" i="1" kern="1200" dirty="0" err="1">
                <a:solidFill>
                  <a:schemeClr val="tx2"/>
                </a:solidFill>
              </a:rPr>
              <a:t>presentiamo</a:t>
            </a:r>
            <a:r>
              <a:rPr lang="en-US" sz="1800" b="1" i="1" kern="1200" dirty="0">
                <a:solidFill>
                  <a:schemeClr val="tx2"/>
                </a:solidFill>
              </a:rPr>
              <a:t> </a:t>
            </a:r>
            <a:r>
              <a:rPr lang="en-US" sz="1800" b="1" i="1" kern="1200" dirty="0" err="1">
                <a:solidFill>
                  <a:schemeClr val="tx2"/>
                </a:solidFill>
              </a:rPr>
              <a:t>alla</a:t>
            </a:r>
            <a:r>
              <a:rPr lang="en-US" sz="1800" b="1" i="1" kern="1200" dirty="0">
                <a:solidFill>
                  <a:schemeClr val="tx2"/>
                </a:solidFill>
              </a:rPr>
              <a:t> </a:t>
            </a:r>
            <a:r>
              <a:rPr lang="en-US" sz="1800" b="1" i="1" kern="1200" dirty="0" err="1">
                <a:solidFill>
                  <a:schemeClr val="tx2"/>
                </a:solidFill>
              </a:rPr>
              <a:t>Conferenza</a:t>
            </a:r>
            <a:r>
              <a:rPr lang="en-US" sz="1800" b="1" i="1" kern="1200" dirty="0">
                <a:solidFill>
                  <a:schemeClr val="tx2"/>
                </a:solidFill>
              </a:rPr>
              <a:t> e al MI  </a:t>
            </a:r>
            <a:r>
              <a:rPr lang="en-US" sz="1800" b="1" i="1" kern="1200" dirty="0" err="1">
                <a:solidFill>
                  <a:schemeClr val="tx2"/>
                </a:solidFill>
              </a:rPr>
              <a:t>alcune</a:t>
            </a:r>
            <a:r>
              <a:rPr lang="en-US" sz="1800" b="1" i="1" kern="1200" dirty="0">
                <a:solidFill>
                  <a:schemeClr val="tx2"/>
                </a:solidFill>
              </a:rPr>
              <a:t> </a:t>
            </a:r>
            <a:r>
              <a:rPr lang="en-US" sz="1800" b="1" i="1" kern="1200" dirty="0" err="1">
                <a:solidFill>
                  <a:schemeClr val="tx2"/>
                </a:solidFill>
              </a:rPr>
              <a:t>considerazioni</a:t>
            </a:r>
            <a:r>
              <a:rPr lang="en-US" sz="1800" b="1" i="1" kern="1200" dirty="0">
                <a:solidFill>
                  <a:schemeClr val="tx2"/>
                </a:solidFill>
              </a:rPr>
              <a:t> e </a:t>
            </a:r>
            <a:r>
              <a:rPr lang="en-US" sz="1800" b="1" i="1" kern="1200" dirty="0" err="1">
                <a:solidFill>
                  <a:schemeClr val="tx2"/>
                </a:solidFill>
              </a:rPr>
              <a:t>proposte</a:t>
            </a:r>
            <a:endParaRPr lang="en-US" sz="1800" kern="1200" dirty="0">
              <a:solidFill>
                <a:schemeClr val="tx2"/>
              </a:solidFill>
            </a:endParaRPr>
          </a:p>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CasellaDiTesto 7">
            <a:extLst>
              <a:ext uri="{FF2B5EF4-FFF2-40B4-BE49-F238E27FC236}">
                <a16:creationId xmlns:a16="http://schemas.microsoft.com/office/drawing/2014/main" id="{7E10D718-AE7D-47F8-90F3-F82C69932452}"/>
              </a:ext>
            </a:extLst>
          </p:cNvPr>
          <p:cNvSpPr txBox="1"/>
          <p:nvPr/>
        </p:nvSpPr>
        <p:spPr>
          <a:xfrm>
            <a:off x="368816" y="1379560"/>
            <a:ext cx="8515350" cy="2873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a:lnSpc>
                <a:spcPct val="150000"/>
              </a:lnSpc>
            </a:pPr>
            <a:r>
              <a:rPr lang="it-IT" dirty="0">
                <a:solidFill>
                  <a:schemeClr val="tx1"/>
                </a:solidFill>
              </a:rPr>
              <a:t>3. All’interno del PNRR per l’istruzione proponiamo che siano previste delle risorse per la formazione di tutti i docenti delle scuole italiane ed europee sulla didattica dell’educazione civica in una prospettiva europea e la costituzione di un “Parco didattico dell’ Europa dei diritti umani” da realizzare a Ventotene come una sezione della Scuola di alta formazione per la cultura europea in collaborazione col MI, le Università e le associazioni di formazione dei docenti.</a:t>
            </a:r>
            <a:endParaRPr lang="en-US" kern="12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1607786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628650" y="270974"/>
            <a:ext cx="7995683"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buSzPts val="1200"/>
            </a:pPr>
            <a:endParaRPr lang="it-IT" sz="1400" b="1" i="1" dirty="0">
              <a:solidFill>
                <a:srgbClr val="FF0000"/>
              </a:solidFill>
              <a:effectLst/>
              <a:latin typeface="Calibri" panose="020F0502020204030204" pitchFamily="34" charset="0"/>
              <a:ea typeface="Times New Roman" panose="02020603050405020304" pitchFamily="18" charset="0"/>
              <a:cs typeface="Segoe UI" panose="020B0502040204020203" pitchFamily="34" charset="0"/>
            </a:endParaRPr>
          </a:p>
          <a:p>
            <a:r>
              <a:rPr lang="it-IT"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effectLst/>
              <a:highlight>
                <a:srgbClr val="FFFF00"/>
              </a:highlight>
              <a:latin typeface="Times New Roman" panose="02020603050405020304" pitchFamily="18" charset="0"/>
              <a:ea typeface="Times New Roman" panose="02020603050405020304" pitchFamily="18" charset="0"/>
            </a:endParaRPr>
          </a:p>
        </p:txBody>
      </p:sp>
      <p:sp>
        <p:nvSpPr>
          <p:cNvPr id="8" name="CasellaDiTesto 7">
            <a:extLst>
              <a:ext uri="{FF2B5EF4-FFF2-40B4-BE49-F238E27FC236}">
                <a16:creationId xmlns:a16="http://schemas.microsoft.com/office/drawing/2014/main" id="{7E10D718-AE7D-47F8-90F3-F82C69932452}"/>
              </a:ext>
            </a:extLst>
          </p:cNvPr>
          <p:cNvSpPr txBox="1"/>
          <p:nvPr/>
        </p:nvSpPr>
        <p:spPr>
          <a:xfrm>
            <a:off x="368816" y="1379560"/>
            <a:ext cx="8515350" cy="2873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a:lnSpc>
                <a:spcPct val="150000"/>
              </a:lnSpc>
            </a:pPr>
            <a:r>
              <a:rPr lang="it-IT" dirty="0">
                <a:solidFill>
                  <a:schemeClr val="tx1"/>
                </a:solidFill>
              </a:rPr>
              <a:t> IN CONCLUSIONE…</a:t>
            </a:r>
          </a:p>
          <a:p>
            <a:pPr algn="just">
              <a:lnSpc>
                <a:spcPct val="150000"/>
              </a:lnSpc>
            </a:pPr>
            <a:r>
              <a:rPr lang="en-US" kern="100" dirty="0" err="1">
                <a:solidFill>
                  <a:schemeClr val="tx1"/>
                </a:solidFill>
                <a:ea typeface="SimSun" panose="02010600030101010101" pitchFamily="2" charset="-122"/>
                <a:cs typeface="Mangal" panose="02040503050203030202" pitchFamily="18" charset="0"/>
              </a:rPr>
              <a:t>Riteniamo</a:t>
            </a:r>
            <a:r>
              <a:rPr lang="en-US" kern="100" dirty="0">
                <a:solidFill>
                  <a:schemeClr val="tx1"/>
                </a:solidFill>
                <a:ea typeface="SimSun" panose="02010600030101010101" pitchFamily="2" charset="-122"/>
                <a:cs typeface="Mangal" panose="02040503050203030202" pitchFamily="18" charset="0"/>
              </a:rPr>
              <a:t> </a:t>
            </a:r>
            <a:r>
              <a:rPr lang="en-US" kern="100" dirty="0" err="1">
                <a:solidFill>
                  <a:schemeClr val="tx1"/>
                </a:solidFill>
                <a:ea typeface="SimSun" panose="02010600030101010101" pitchFamily="2" charset="-122"/>
                <a:cs typeface="Mangal" panose="02040503050203030202" pitchFamily="18" charset="0"/>
              </a:rPr>
              <a:t>che</a:t>
            </a:r>
            <a:r>
              <a:rPr lang="en-US" kern="100" dirty="0">
                <a:solidFill>
                  <a:schemeClr val="tx1"/>
                </a:solidFill>
                <a:ea typeface="SimSun" panose="02010600030101010101" pitchFamily="2" charset="-122"/>
                <a:cs typeface="Mangal" panose="02040503050203030202" pitchFamily="18" charset="0"/>
              </a:rPr>
              <a:t> non ci </a:t>
            </a:r>
            <a:r>
              <a:rPr lang="en-US" kern="100" dirty="0" err="1">
                <a:solidFill>
                  <a:schemeClr val="tx1"/>
                </a:solidFill>
                <a:ea typeface="SimSun" panose="02010600030101010101" pitchFamily="2" charset="-122"/>
                <a:cs typeface="Mangal" panose="02040503050203030202" pitchFamily="18" charset="0"/>
              </a:rPr>
              <a:t>sarà</a:t>
            </a:r>
            <a:r>
              <a:rPr lang="en-US" kern="100" dirty="0">
                <a:solidFill>
                  <a:schemeClr val="tx1"/>
                </a:solidFill>
                <a:ea typeface="SimSun" panose="02010600030101010101" pitchFamily="2" charset="-122"/>
                <a:cs typeface="Mangal" panose="02040503050203030202" pitchFamily="18" charset="0"/>
              </a:rPr>
              <a:t> </a:t>
            </a:r>
            <a:r>
              <a:rPr lang="en-US" kern="100" dirty="0" err="1">
                <a:solidFill>
                  <a:schemeClr val="tx1"/>
                </a:solidFill>
                <a:ea typeface="SimSun" panose="02010600030101010101" pitchFamily="2" charset="-122"/>
                <a:cs typeface="Mangal" panose="02040503050203030202" pitchFamily="18" charset="0"/>
              </a:rPr>
              <a:t>futuro</a:t>
            </a:r>
            <a:r>
              <a:rPr lang="en-US" kern="100" dirty="0">
                <a:solidFill>
                  <a:schemeClr val="tx1"/>
                </a:solidFill>
                <a:ea typeface="SimSun" panose="02010600030101010101" pitchFamily="2" charset="-122"/>
                <a:cs typeface="Mangal" panose="02040503050203030202" pitchFamily="18" charset="0"/>
              </a:rPr>
              <a:t> per </a:t>
            </a:r>
            <a:r>
              <a:rPr lang="en-US" kern="100" dirty="0" err="1">
                <a:solidFill>
                  <a:schemeClr val="tx1"/>
                </a:solidFill>
                <a:ea typeface="SimSun" panose="02010600030101010101" pitchFamily="2" charset="-122"/>
                <a:cs typeface="Mangal" panose="02040503050203030202" pitchFamily="18" charset="0"/>
              </a:rPr>
              <a:t>l’educazione</a:t>
            </a:r>
            <a:r>
              <a:rPr lang="en-US" kern="100" dirty="0">
                <a:solidFill>
                  <a:schemeClr val="tx1"/>
                </a:solidFill>
                <a:ea typeface="SimSun" panose="02010600030101010101" pitchFamily="2" charset="-122"/>
                <a:cs typeface="Mangal" panose="02040503050203030202" pitchFamily="18" charset="0"/>
              </a:rPr>
              <a:t> </a:t>
            </a:r>
            <a:r>
              <a:rPr lang="en-US" kern="100" dirty="0" err="1">
                <a:solidFill>
                  <a:schemeClr val="tx1"/>
                </a:solidFill>
                <a:ea typeface="SimSun" panose="02010600030101010101" pitchFamily="2" charset="-122"/>
                <a:cs typeface="Mangal" panose="02040503050203030202" pitchFamily="18" charset="0"/>
              </a:rPr>
              <a:t>civica</a:t>
            </a:r>
            <a:r>
              <a:rPr lang="en-US" kern="100" dirty="0">
                <a:solidFill>
                  <a:schemeClr val="tx1"/>
                </a:solidFill>
                <a:ea typeface="SimSun" panose="02010600030101010101" pitchFamily="2" charset="-122"/>
                <a:cs typeface="Mangal" panose="02040503050203030202" pitchFamily="18" charset="0"/>
              </a:rPr>
              <a:t> </a:t>
            </a:r>
          </a:p>
          <a:p>
            <a:pPr algn="just">
              <a:lnSpc>
                <a:spcPct val="150000"/>
              </a:lnSpc>
            </a:pPr>
            <a:r>
              <a:rPr lang="en-US" kern="100" dirty="0">
                <a:solidFill>
                  <a:schemeClr val="tx1"/>
                </a:solidFill>
                <a:ea typeface="SimSun" panose="02010600030101010101" pitchFamily="2" charset="-122"/>
                <a:cs typeface="Mangal" panose="02040503050203030202" pitchFamily="18" charset="0"/>
              </a:rPr>
              <a:t>senza la </a:t>
            </a:r>
            <a:r>
              <a:rPr lang="en-US" kern="100" dirty="0" err="1">
                <a:solidFill>
                  <a:schemeClr val="tx1"/>
                </a:solidFill>
                <a:ea typeface="SimSun" panose="02010600030101010101" pitchFamily="2" charset="-122"/>
                <a:cs typeface="Mangal" panose="02040503050203030202" pitchFamily="18" charset="0"/>
              </a:rPr>
              <a:t>scelta</a:t>
            </a:r>
            <a:r>
              <a:rPr lang="en-US" kern="100" dirty="0">
                <a:solidFill>
                  <a:schemeClr val="tx1"/>
                </a:solidFill>
                <a:ea typeface="SimSun" panose="02010600030101010101" pitchFamily="2" charset="-122"/>
                <a:cs typeface="Mangal" panose="02040503050203030202" pitchFamily="18" charset="0"/>
              </a:rPr>
              <a:t> </a:t>
            </a:r>
            <a:r>
              <a:rPr lang="en-US" kern="100" dirty="0" err="1">
                <a:solidFill>
                  <a:schemeClr val="tx1"/>
                </a:solidFill>
                <a:ea typeface="SimSun" panose="02010600030101010101" pitchFamily="2" charset="-122"/>
                <a:cs typeface="Mangal" panose="02040503050203030202" pitchFamily="18" charset="0"/>
              </a:rPr>
              <a:t>condivisa</a:t>
            </a:r>
            <a:r>
              <a:rPr lang="en-US" kern="100" dirty="0">
                <a:solidFill>
                  <a:schemeClr val="tx1"/>
                </a:solidFill>
                <a:ea typeface="SimSun" panose="02010600030101010101" pitchFamily="2" charset="-122"/>
                <a:cs typeface="Mangal" panose="02040503050203030202" pitchFamily="18" charset="0"/>
              </a:rPr>
              <a:t> di una </a:t>
            </a:r>
            <a:r>
              <a:rPr lang="en-US" kern="100" dirty="0" err="1">
                <a:solidFill>
                  <a:schemeClr val="tx1"/>
                </a:solidFill>
                <a:ea typeface="SimSun" panose="02010600030101010101" pitchFamily="2" charset="-122"/>
                <a:cs typeface="Mangal" panose="02040503050203030202" pitchFamily="18" charset="0"/>
              </a:rPr>
              <a:t>riforma</a:t>
            </a:r>
            <a:r>
              <a:rPr lang="en-US" kern="100" dirty="0">
                <a:solidFill>
                  <a:schemeClr val="tx1"/>
                </a:solidFill>
                <a:ea typeface="SimSun" panose="02010600030101010101" pitchFamily="2" charset="-122"/>
                <a:cs typeface="Mangal" panose="02040503050203030202" pitchFamily="18" charset="0"/>
              </a:rPr>
              <a:t> </a:t>
            </a:r>
            <a:r>
              <a:rPr lang="en-US" kern="100" dirty="0" err="1">
                <a:solidFill>
                  <a:schemeClr val="tx1"/>
                </a:solidFill>
                <a:ea typeface="SimSun" panose="02010600030101010101" pitchFamily="2" charset="-122"/>
                <a:cs typeface="Mangal" panose="02040503050203030202" pitchFamily="18" charset="0"/>
              </a:rPr>
              <a:t>dell’insegnamento</a:t>
            </a:r>
            <a:r>
              <a:rPr lang="en-US" kern="100" dirty="0">
                <a:solidFill>
                  <a:schemeClr val="tx1"/>
                </a:solidFill>
                <a:ea typeface="SimSun" panose="02010600030101010101" pitchFamily="2" charset="-122"/>
                <a:cs typeface="Mangal" panose="02040503050203030202" pitchFamily="18" charset="0"/>
              </a:rPr>
              <a:t> </a:t>
            </a:r>
          </a:p>
          <a:p>
            <a:pPr algn="just">
              <a:lnSpc>
                <a:spcPct val="150000"/>
              </a:lnSpc>
            </a:pPr>
            <a:r>
              <a:rPr lang="en-US" kern="100" dirty="0">
                <a:solidFill>
                  <a:schemeClr val="tx1"/>
                </a:solidFill>
                <a:ea typeface="SimSun" panose="02010600030101010101" pitchFamily="2" charset="-122"/>
                <a:cs typeface="Mangal" panose="02040503050203030202" pitchFamily="18" charset="0"/>
              </a:rPr>
              <a:t>e del </a:t>
            </a:r>
            <a:r>
              <a:rPr lang="en-US" kern="100" dirty="0" err="1">
                <a:solidFill>
                  <a:schemeClr val="tx1"/>
                </a:solidFill>
                <a:ea typeface="SimSun" panose="02010600030101010101" pitchFamily="2" charset="-122"/>
                <a:cs typeface="Mangal" panose="02040503050203030202" pitchFamily="18" charset="0"/>
              </a:rPr>
              <a:t>pensiero</a:t>
            </a:r>
            <a:r>
              <a:rPr lang="en-US" kern="100" dirty="0">
                <a:solidFill>
                  <a:schemeClr val="tx1"/>
                </a:solidFill>
                <a:ea typeface="SimSun" panose="02010600030101010101" pitchFamily="2" charset="-122"/>
                <a:cs typeface="Mangal" panose="02040503050203030202" pitchFamily="18" charset="0"/>
              </a:rPr>
              <a:t> </a:t>
            </a:r>
            <a:r>
              <a:rPr lang="en-US" kern="100" dirty="0" err="1">
                <a:solidFill>
                  <a:schemeClr val="tx1"/>
                </a:solidFill>
                <a:ea typeface="SimSun" panose="02010600030101010101" pitchFamily="2" charset="-122"/>
                <a:cs typeface="Mangal" panose="02040503050203030202" pitchFamily="18" charset="0"/>
              </a:rPr>
              <a:t>nell’ottica</a:t>
            </a:r>
            <a:r>
              <a:rPr lang="en-US" kern="100" dirty="0">
                <a:solidFill>
                  <a:schemeClr val="tx1"/>
                </a:solidFill>
                <a:ea typeface="SimSun" panose="02010600030101010101" pitchFamily="2" charset="-122"/>
                <a:cs typeface="Mangal" panose="02040503050203030202" pitchFamily="18" charset="0"/>
              </a:rPr>
              <a:t> di una “</a:t>
            </a:r>
            <a:r>
              <a:rPr lang="en-US" kern="100" dirty="0" err="1">
                <a:solidFill>
                  <a:schemeClr val="tx1"/>
                </a:solidFill>
                <a:ea typeface="SimSun" panose="02010600030101010101" pitchFamily="2" charset="-122"/>
                <a:cs typeface="Mangal" panose="02040503050203030202" pitchFamily="18" charset="0"/>
              </a:rPr>
              <a:t>testa</a:t>
            </a:r>
            <a:r>
              <a:rPr lang="en-US" kern="100" dirty="0">
                <a:solidFill>
                  <a:schemeClr val="tx1"/>
                </a:solidFill>
                <a:ea typeface="SimSun" panose="02010600030101010101" pitchFamily="2" charset="-122"/>
                <a:cs typeface="Mangal" panose="02040503050203030202" pitchFamily="18" charset="0"/>
              </a:rPr>
              <a:t> ben </a:t>
            </a:r>
            <a:r>
              <a:rPr lang="en-US" kern="100" dirty="0" err="1">
                <a:solidFill>
                  <a:schemeClr val="tx1"/>
                </a:solidFill>
                <a:ea typeface="SimSun" panose="02010600030101010101" pitchFamily="2" charset="-122"/>
                <a:cs typeface="Mangal" panose="02040503050203030202" pitchFamily="18" charset="0"/>
              </a:rPr>
              <a:t>fatta</a:t>
            </a:r>
            <a:r>
              <a:rPr lang="en-US" kern="100" dirty="0">
                <a:solidFill>
                  <a:schemeClr val="tx1"/>
                </a:solidFill>
                <a:ea typeface="SimSun" panose="02010600030101010101" pitchFamily="2" charset="-122"/>
                <a:cs typeface="Mangal" panose="02040503050203030202" pitchFamily="18" charset="0"/>
              </a:rPr>
              <a:t>”</a:t>
            </a:r>
            <a:endParaRPr lang="it-IT" kern="100" dirty="0">
              <a:solidFill>
                <a:schemeClr val="tx1"/>
              </a:solidFill>
              <a:ea typeface="SimSun" panose="02010600030101010101" pitchFamily="2" charset="-122"/>
              <a:cs typeface="Mangal" panose="02040503050203030202" pitchFamily="18" charset="0"/>
            </a:endParaRPr>
          </a:p>
          <a:p>
            <a:pPr algn="just">
              <a:lnSpc>
                <a:spcPct val="150000"/>
              </a:lnSpc>
            </a:pPr>
            <a:r>
              <a:rPr lang="it-IT" kern="100" dirty="0">
                <a:solidFill>
                  <a:schemeClr val="tx1"/>
                </a:solidFill>
                <a:ea typeface="SimSun" panose="02010600030101010101" pitchFamily="2" charset="-122"/>
                <a:cs typeface="Mangal" panose="02040503050203030202" pitchFamily="18" charset="0"/>
              </a:rPr>
              <a:t>GRAZIE</a:t>
            </a:r>
          </a:p>
          <a:p>
            <a:pPr algn="r">
              <a:lnSpc>
                <a:spcPct val="150000"/>
              </a:lnSpc>
            </a:pPr>
            <a:r>
              <a:rPr lang="it-IT" kern="100" dirty="0">
                <a:solidFill>
                  <a:schemeClr val="tx1"/>
                </a:solidFill>
                <a:ea typeface="SimSun" panose="02010600030101010101" pitchFamily="2" charset="-122"/>
                <a:cs typeface="Mangal" panose="02040503050203030202" pitchFamily="18" charset="0"/>
              </a:rPr>
              <a:t>Società Italiana di Scienze Umane e Sociali APS</a:t>
            </a:r>
          </a:p>
          <a:p>
            <a:pPr algn="r">
              <a:lnSpc>
                <a:spcPct val="150000"/>
              </a:lnSpc>
            </a:pPr>
            <a:r>
              <a:rPr lang="it-IT" kern="100" dirty="0">
                <a:solidFill>
                  <a:schemeClr val="tx1"/>
                </a:solidFill>
                <a:ea typeface="SimSun" panose="02010600030101010101" pitchFamily="2" charset="-122"/>
                <a:cs typeface="Mangal" panose="02040503050203030202" pitchFamily="18" charset="0"/>
                <a:hlinkClick r:id="rId3"/>
              </a:rPr>
              <a:t>sisus@gmail.com</a:t>
            </a:r>
            <a:r>
              <a:rPr lang="it-IT" kern="100" dirty="0">
                <a:solidFill>
                  <a:schemeClr val="tx1"/>
                </a:solidFill>
                <a:ea typeface="SimSun" panose="02010600030101010101" pitchFamily="2" charset="-122"/>
                <a:cs typeface="Mangal" panose="02040503050203030202" pitchFamily="18" charset="0"/>
              </a:rPr>
              <a:t> </a:t>
            </a:r>
            <a:endParaRPr lang="en-US" kern="100" dirty="0">
              <a:solidFill>
                <a:schemeClr val="tx1"/>
              </a:solidFill>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12126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6" name="CasellaDiTesto 3"/>
          <p:cNvSpPr txBox="1"/>
          <p:nvPr/>
        </p:nvSpPr>
        <p:spPr>
          <a:xfrm>
            <a:off x="959059" y="2330076"/>
            <a:ext cx="8025454"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800" b="1" spc="30">
                <a:solidFill>
                  <a:srgbClr val="595959"/>
                </a:solidFill>
                <a:latin typeface="Raleway"/>
                <a:ea typeface="Raleway"/>
                <a:cs typeface="Raleway"/>
                <a:sym typeface="Raleway"/>
              </a:defRPr>
            </a:lvl1pPr>
          </a:lstStyle>
          <a:p>
            <a:pPr algn="ctr"/>
            <a:r>
              <a:rPr lang="it-IT" sz="2800" b="1" dirty="0">
                <a:solidFill>
                  <a:srgbClr val="000000"/>
                </a:solidFill>
                <a:effectLst/>
                <a:latin typeface="+mn-lt"/>
                <a:ea typeface="Times New Roman" panose="02020603050405020304" pitchFamily="18" charset="0"/>
                <a:cs typeface="Segoe UI" panose="020B0502040204020203" pitchFamily="34" charset="0"/>
              </a:rPr>
              <a:t>La scuola per il futuro dell’Europa.</a:t>
            </a:r>
            <a:br>
              <a:rPr lang="it-IT" sz="2800" dirty="0">
                <a:effectLst/>
                <a:latin typeface="+mn-lt"/>
                <a:ea typeface="Times New Roman" panose="02020603050405020304" pitchFamily="18" charset="0"/>
              </a:rPr>
            </a:br>
            <a:r>
              <a:rPr lang="it-IT" sz="2800" b="1" dirty="0">
                <a:solidFill>
                  <a:srgbClr val="000000"/>
                </a:solidFill>
                <a:effectLst/>
                <a:latin typeface="+mn-lt"/>
                <a:ea typeface="Times New Roman" panose="02020603050405020304" pitchFamily="18" charset="0"/>
                <a:cs typeface="Segoe UI" panose="020B0502040204020203" pitchFamily="34" charset="0"/>
              </a:rPr>
              <a:t>Dalla proposta al progetto</a:t>
            </a:r>
            <a:endParaRPr dirty="0">
              <a:latin typeface="+mn-lt"/>
            </a:endParaRPr>
          </a:p>
        </p:txBody>
      </p:sp>
      <p:sp>
        <p:nvSpPr>
          <p:cNvPr id="97" name="CasellaDiTesto 5"/>
          <p:cNvSpPr txBox="1"/>
          <p:nvPr/>
        </p:nvSpPr>
        <p:spPr>
          <a:xfrm>
            <a:off x="3557102" y="4095859"/>
            <a:ext cx="5427410" cy="861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595959"/>
                </a:solidFill>
                <a:latin typeface="Raleway"/>
                <a:ea typeface="Raleway"/>
                <a:cs typeface="Raleway"/>
                <a:sym typeface="Raleway"/>
              </a:defRPr>
            </a:lvl1pPr>
          </a:lstStyle>
          <a:p>
            <a:pPr algn="r"/>
            <a:r>
              <a:rPr sz="1600" dirty="0" err="1">
                <a:solidFill>
                  <a:schemeClr val="tx1"/>
                </a:solidFill>
                <a:latin typeface="+mn-lt"/>
              </a:rPr>
              <a:t>Autore</a:t>
            </a:r>
            <a:r>
              <a:rPr lang="it-IT" sz="1600" dirty="0">
                <a:solidFill>
                  <a:schemeClr val="tx1"/>
                </a:solidFill>
                <a:latin typeface="+mn-lt"/>
              </a:rPr>
              <a:t>: SOCIETA’ ITALIANA DI SCIENZE UMANE E SOCIALI</a:t>
            </a:r>
          </a:p>
          <a:p>
            <a:pPr algn="r"/>
            <a:r>
              <a:rPr lang="it-IT" sz="1600" dirty="0">
                <a:solidFill>
                  <a:schemeClr val="tx1"/>
                </a:solidFill>
                <a:latin typeface="+mn-lt"/>
              </a:rPr>
              <a:t>Maria Teresa Santacroce e Luigi </a:t>
            </a:r>
            <a:r>
              <a:rPr lang="it-IT" sz="1600" dirty="0" err="1">
                <a:solidFill>
                  <a:schemeClr val="tx1"/>
                </a:solidFill>
                <a:latin typeface="+mn-lt"/>
              </a:rPr>
              <a:t>Mantuano</a:t>
            </a:r>
            <a:endParaRPr lang="it-IT" sz="1600" dirty="0">
              <a:solidFill>
                <a:schemeClr val="tx1"/>
              </a:solidFill>
              <a:latin typeface="+mn-lt"/>
            </a:endParaRPr>
          </a:p>
          <a:p>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308345" y="716063"/>
            <a:ext cx="8537944" cy="3366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en-US" sz="1800" b="1" kern="100" dirty="0">
                <a:effectLst/>
                <a:latin typeface="Liberation Serif"/>
                <a:ea typeface="SimSun" panose="02010600030101010101" pitchFamily="2" charset="-122"/>
                <a:cs typeface="Mangal" panose="02040503050203030202" pitchFamily="18" charset="0"/>
              </a:rPr>
              <a:t>PARTENZA……</a:t>
            </a:r>
          </a:p>
          <a:p>
            <a:pPr marL="20955" fontAlgn="base">
              <a:lnSpc>
                <a:spcPct val="150000"/>
              </a:lnSpc>
            </a:pPr>
            <a:r>
              <a:rPr lang="en-US" kern="100" dirty="0">
                <a:latin typeface="+mn-lt"/>
                <a:ea typeface="SimSun" panose="02010600030101010101" pitchFamily="2" charset="-122"/>
                <a:cs typeface="Mangal" panose="02040503050203030202" pitchFamily="18" charset="0"/>
              </a:rPr>
              <a:t>L</a:t>
            </a:r>
            <a:r>
              <a:rPr lang="it-IT" dirty="0">
                <a:latin typeface="+mn-lt"/>
              </a:rPr>
              <a:t>a Direzione Generale per gli ordinamenti scolastici, la valutazione e l’internazionalizzazione del sistema nazionale di istruzione del Ministero dell’Istruzione e la Società Italiana di Scienze Umane e Sociali - SISUS hanno organizzato il Seminario di Studi </a:t>
            </a:r>
            <a:r>
              <a:rPr lang="it-IT" dirty="0">
                <a:solidFill>
                  <a:schemeClr val="tx1"/>
                </a:solidFill>
                <a:latin typeface="+mn-lt"/>
              </a:rPr>
              <a:t>dal titolo </a:t>
            </a:r>
            <a:r>
              <a:rPr lang="it-IT" i="1" dirty="0">
                <a:solidFill>
                  <a:schemeClr val="tx1"/>
                </a:solidFill>
                <a:latin typeface="+mn-lt"/>
              </a:rPr>
              <a:t>La scuola per il futuro dell’Europa. Ventotene-Santo Stefano 1941-2021: proposte per un’Educazione civica europea, </a:t>
            </a:r>
            <a:r>
              <a:rPr lang="it-IT" dirty="0">
                <a:solidFill>
                  <a:schemeClr val="tx1"/>
                </a:solidFill>
                <a:latin typeface="+mn-lt"/>
              </a:rPr>
              <a:t>che si è svolto a Ventotene-Santo Stefano nei giorni 21-22-23 settembre 2021, all’interno </a:t>
            </a:r>
            <a:r>
              <a:rPr lang="it-IT" dirty="0">
                <a:latin typeface="+mn-lt"/>
              </a:rPr>
              <a:t>delle attività del Progetto di recupero dell’ex carcere borbonico di Santo Stefano di Ventotene.</a:t>
            </a:r>
            <a:endParaRPr lang="it-IT" sz="1400" strike="sngStrike" dirty="0">
              <a:effectLst/>
              <a:highlight>
                <a:srgbClr val="FFFF00"/>
              </a:highlight>
              <a:latin typeface="+mn-lt"/>
              <a:ea typeface="Times New Roman" panose="02020603050405020304" pitchFamily="18" charset="0"/>
            </a:endParaRPr>
          </a:p>
        </p:txBody>
      </p:sp>
    </p:spTree>
    <p:extLst>
      <p:ext uri="{BB962C8B-B14F-4D97-AF65-F5344CB8AC3E}">
        <p14:creationId xmlns:p14="http://schemas.microsoft.com/office/powerpoint/2010/main" val="12441656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308345" y="716063"/>
            <a:ext cx="8537944" cy="29578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Partenza…..</a:t>
            </a:r>
          </a:p>
          <a:p>
            <a:pPr marL="20955" algn="just" fontAlgn="base">
              <a:lnSpc>
                <a:spcPct val="150000"/>
              </a:lnSpc>
            </a:pPr>
            <a:r>
              <a:rPr lang="it-IT" dirty="0">
                <a:latin typeface="+mn-lt"/>
              </a:rPr>
              <a:t>Prendendo come occasione gli 80 anni del </a:t>
            </a:r>
            <a:r>
              <a:rPr lang="it-IT" i="1" dirty="0">
                <a:latin typeface="+mn-lt"/>
              </a:rPr>
              <a:t>Manifesto di Ventotene. Per un’Europa libera e unita</a:t>
            </a:r>
            <a:r>
              <a:rPr lang="it-IT" dirty="0">
                <a:latin typeface="+mn-lt"/>
              </a:rPr>
              <a:t> di Altiero Spinelli, Ernesto Rossi ed Eugenio Colorni, il Seminario di Studi, a carattere nazionale</a:t>
            </a:r>
            <a:r>
              <a:rPr lang="it-IT" dirty="0">
                <a:solidFill>
                  <a:schemeClr val="tx1"/>
                </a:solidFill>
                <a:latin typeface="+mn-lt"/>
              </a:rPr>
              <a:t>, rivolto a docenti della scuola secondaria di secondo grado e con la presenza di oltre trecento persone tra docenti, ricercatori e cultori della materia, di tutta l’Italia, ha voluto promuovere </a:t>
            </a:r>
            <a:r>
              <a:rPr lang="it-IT" b="1" dirty="0">
                <a:solidFill>
                  <a:schemeClr val="tx1"/>
                </a:solidFill>
                <a:latin typeface="+mn-lt"/>
              </a:rPr>
              <a:t>l’attualità dell’idea di un’Europa come anti</a:t>
            </a:r>
            <a:r>
              <a:rPr lang="it-IT" b="1" dirty="0">
                <a:latin typeface="+mn-lt"/>
              </a:rPr>
              <a:t>doto all’oppressione, come principio di un ordine mondiale fondato sulla libertà e sui diritti</a:t>
            </a:r>
            <a:r>
              <a:rPr lang="it-IT" dirty="0">
                <a:latin typeface="+mn-lt"/>
              </a:rPr>
              <a:t>. </a:t>
            </a:r>
            <a:endParaRPr lang="it-IT" sz="1400" dirty="0">
              <a:effectLst/>
              <a:latin typeface="+mn-lt"/>
              <a:ea typeface="Times New Roman" panose="02020603050405020304" pitchFamily="18" charset="0"/>
            </a:endParaRPr>
          </a:p>
        </p:txBody>
      </p:sp>
    </p:spTree>
    <p:extLst>
      <p:ext uri="{BB962C8B-B14F-4D97-AF65-F5344CB8AC3E}">
        <p14:creationId xmlns:p14="http://schemas.microsoft.com/office/powerpoint/2010/main" val="21099322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447473" y="787098"/>
            <a:ext cx="8223718" cy="3233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en-US" i="1" kern="100" dirty="0">
              <a:latin typeface="Liberation Serif"/>
              <a:ea typeface="SimSun" panose="02010600030101010101" pitchFamily="2" charset="-122"/>
              <a:cs typeface="Mangal" panose="02040503050203030202" pitchFamily="18" charset="0"/>
            </a:endParaRPr>
          </a:p>
          <a:p>
            <a:pPr algn="just">
              <a:lnSpc>
                <a:spcPct val="150000"/>
              </a:lnSpc>
            </a:pPr>
            <a:r>
              <a:rPr lang="en-US" dirty="0" err="1">
                <a:latin typeface="+mn-lt"/>
              </a:rPr>
              <a:t>Abbiamo</a:t>
            </a:r>
            <a:r>
              <a:rPr lang="en-US" dirty="0">
                <a:latin typeface="+mn-lt"/>
              </a:rPr>
              <a:t> </a:t>
            </a:r>
            <a:r>
              <a:rPr lang="en-US" dirty="0" err="1">
                <a:latin typeface="+mn-lt"/>
              </a:rPr>
              <a:t>avviato</a:t>
            </a:r>
            <a:r>
              <a:rPr lang="en-US" dirty="0">
                <a:latin typeface="+mn-lt"/>
              </a:rPr>
              <a:t> un </a:t>
            </a:r>
            <a:r>
              <a:rPr lang="en-US" dirty="0" err="1">
                <a:latin typeface="+mn-lt"/>
              </a:rPr>
              <a:t>processo</a:t>
            </a:r>
            <a:r>
              <a:rPr lang="en-US" dirty="0">
                <a:latin typeface="+mn-lt"/>
              </a:rPr>
              <a:t> per </a:t>
            </a:r>
            <a:r>
              <a:rPr lang="en-US" b="1" dirty="0" err="1">
                <a:latin typeface="+mn-lt"/>
              </a:rPr>
              <a:t>ripensare</a:t>
            </a:r>
            <a:r>
              <a:rPr lang="en-US" b="1" dirty="0">
                <a:latin typeface="+mn-lt"/>
              </a:rPr>
              <a:t> e </a:t>
            </a:r>
            <a:r>
              <a:rPr lang="en-US" b="1" dirty="0" err="1">
                <a:latin typeface="+mn-lt"/>
              </a:rPr>
              <a:t>costruire</a:t>
            </a:r>
            <a:r>
              <a:rPr lang="en-US" b="1" dirty="0">
                <a:latin typeface="+mn-lt"/>
              </a:rPr>
              <a:t> </a:t>
            </a:r>
            <a:r>
              <a:rPr lang="en-US" b="1" dirty="0" err="1">
                <a:latin typeface="+mn-lt"/>
              </a:rPr>
              <a:t>insieme</a:t>
            </a:r>
            <a:r>
              <a:rPr lang="en-US" b="1" dirty="0">
                <a:latin typeface="+mn-lt"/>
              </a:rPr>
              <a:t> un </a:t>
            </a:r>
            <a:r>
              <a:rPr lang="en-US" b="1" dirty="0" err="1">
                <a:latin typeface="+mn-lt"/>
              </a:rPr>
              <a:t>modello</a:t>
            </a:r>
            <a:r>
              <a:rPr lang="en-US" b="1" dirty="0">
                <a:latin typeface="+mn-lt"/>
              </a:rPr>
              <a:t> di </a:t>
            </a:r>
            <a:r>
              <a:rPr lang="en-US" b="1" dirty="0" err="1">
                <a:latin typeface="+mn-lt"/>
              </a:rPr>
              <a:t>scuola</a:t>
            </a:r>
            <a:r>
              <a:rPr lang="en-US" b="1" dirty="0">
                <a:latin typeface="+mn-lt"/>
              </a:rPr>
              <a:t> per il </a:t>
            </a:r>
            <a:r>
              <a:rPr lang="en-US" b="1" dirty="0" err="1">
                <a:latin typeface="+mn-lt"/>
              </a:rPr>
              <a:t>futuro</a:t>
            </a:r>
            <a:r>
              <a:rPr lang="en-US" b="1" dirty="0">
                <a:latin typeface="+mn-lt"/>
              </a:rPr>
              <a:t> </a:t>
            </a:r>
            <a:r>
              <a:rPr lang="en-US" b="1" dirty="0" err="1">
                <a:latin typeface="+mn-lt"/>
              </a:rPr>
              <a:t>dell’Europa</a:t>
            </a:r>
            <a:r>
              <a:rPr lang="en-US" b="1" dirty="0">
                <a:latin typeface="+mn-lt"/>
              </a:rPr>
              <a:t>.</a:t>
            </a:r>
          </a:p>
          <a:p>
            <a:pPr algn="just">
              <a:lnSpc>
                <a:spcPct val="150000"/>
              </a:lnSpc>
            </a:pPr>
            <a:endParaRPr lang="en-US" b="1" dirty="0">
              <a:latin typeface="+mn-lt"/>
            </a:endParaRPr>
          </a:p>
          <a:p>
            <a:pPr algn="just">
              <a:lnSpc>
                <a:spcPct val="150000"/>
              </a:lnSpc>
            </a:pPr>
            <a:r>
              <a:rPr lang="en-US" dirty="0" err="1">
                <a:latin typeface="+mn-lt"/>
              </a:rPr>
              <a:t>Siamo</a:t>
            </a:r>
            <a:r>
              <a:rPr lang="en-US" dirty="0">
                <a:latin typeface="+mn-lt"/>
              </a:rPr>
              <a:t> </a:t>
            </a:r>
            <a:r>
              <a:rPr lang="en-US" dirty="0" err="1">
                <a:latin typeface="+mn-lt"/>
              </a:rPr>
              <a:t>convinti</a:t>
            </a:r>
            <a:r>
              <a:rPr lang="en-US" dirty="0">
                <a:latin typeface="+mn-lt"/>
              </a:rPr>
              <a:t> </a:t>
            </a:r>
            <a:r>
              <a:rPr lang="en-US" dirty="0" err="1">
                <a:latin typeface="+mn-lt"/>
              </a:rPr>
              <a:t>che</a:t>
            </a:r>
            <a:r>
              <a:rPr lang="en-US" dirty="0">
                <a:latin typeface="+mn-lt"/>
              </a:rPr>
              <a:t> senza una </a:t>
            </a:r>
            <a:r>
              <a:rPr lang="en-US" dirty="0" err="1">
                <a:latin typeface="+mn-lt"/>
              </a:rPr>
              <a:t>scuola</a:t>
            </a:r>
            <a:r>
              <a:rPr lang="en-US" dirty="0">
                <a:latin typeface="+mn-lt"/>
              </a:rPr>
              <a:t> </a:t>
            </a:r>
            <a:r>
              <a:rPr lang="en-US" dirty="0" err="1">
                <a:latin typeface="+mn-lt"/>
              </a:rPr>
              <a:t>che</a:t>
            </a:r>
            <a:r>
              <a:rPr lang="en-US" dirty="0">
                <a:latin typeface="+mn-lt"/>
              </a:rPr>
              <a:t> </a:t>
            </a:r>
            <a:r>
              <a:rPr lang="en-US" dirty="0" err="1">
                <a:latin typeface="+mn-lt"/>
              </a:rPr>
              <a:t>educa</a:t>
            </a:r>
            <a:r>
              <a:rPr lang="en-US" dirty="0">
                <a:latin typeface="+mn-lt"/>
              </a:rPr>
              <a:t> </a:t>
            </a:r>
            <a:r>
              <a:rPr lang="en-US" dirty="0" err="1">
                <a:latin typeface="+mn-lt"/>
              </a:rPr>
              <a:t>alla</a:t>
            </a:r>
            <a:r>
              <a:rPr lang="en-US" dirty="0">
                <a:latin typeface="+mn-lt"/>
              </a:rPr>
              <a:t> </a:t>
            </a:r>
            <a:r>
              <a:rPr lang="en-US" dirty="0" err="1">
                <a:latin typeface="+mn-lt"/>
              </a:rPr>
              <a:t>cittadinanza</a:t>
            </a:r>
            <a:r>
              <a:rPr lang="en-US" dirty="0">
                <a:latin typeface="+mn-lt"/>
              </a:rPr>
              <a:t> </a:t>
            </a:r>
            <a:r>
              <a:rPr lang="en-US" dirty="0" err="1">
                <a:latin typeface="+mn-lt"/>
              </a:rPr>
              <a:t>attiva</a:t>
            </a:r>
            <a:r>
              <a:rPr lang="en-US" dirty="0">
                <a:latin typeface="+mn-lt"/>
              </a:rPr>
              <a:t> </a:t>
            </a:r>
            <a:r>
              <a:rPr lang="en-US" dirty="0" err="1">
                <a:latin typeface="+mn-lt"/>
              </a:rPr>
              <a:t>anche</a:t>
            </a:r>
            <a:r>
              <a:rPr lang="en-US" dirty="0">
                <a:latin typeface="+mn-lt"/>
              </a:rPr>
              <a:t> </a:t>
            </a:r>
            <a:r>
              <a:rPr lang="en-US" dirty="0" err="1">
                <a:latin typeface="+mn-lt"/>
              </a:rPr>
              <a:t>europea</a:t>
            </a:r>
            <a:r>
              <a:rPr lang="en-US" dirty="0">
                <a:latin typeface="+mn-lt"/>
              </a:rPr>
              <a:t> non </a:t>
            </a:r>
            <a:r>
              <a:rPr lang="en-US" dirty="0" err="1">
                <a:latin typeface="+mn-lt"/>
              </a:rPr>
              <a:t>c’è</a:t>
            </a:r>
            <a:r>
              <a:rPr lang="en-US" dirty="0">
                <a:latin typeface="+mn-lt"/>
              </a:rPr>
              <a:t> </a:t>
            </a:r>
            <a:r>
              <a:rPr lang="en-US" dirty="0" err="1">
                <a:latin typeface="+mn-lt"/>
              </a:rPr>
              <a:t>futuro</a:t>
            </a:r>
            <a:r>
              <a:rPr lang="en-US" dirty="0">
                <a:latin typeface="+mn-lt"/>
              </a:rPr>
              <a:t> per </a:t>
            </a:r>
            <a:r>
              <a:rPr lang="en-US" dirty="0" err="1">
                <a:latin typeface="+mn-lt"/>
              </a:rPr>
              <a:t>l’Occidente</a:t>
            </a:r>
            <a:r>
              <a:rPr lang="en-US" dirty="0">
                <a:latin typeface="+mn-lt"/>
              </a:rPr>
              <a:t>.</a:t>
            </a:r>
            <a:endParaRPr lang="it-IT" dirty="0">
              <a:latin typeface="+mn-lt"/>
            </a:endParaRPr>
          </a:p>
          <a:p>
            <a:pPr algn="just">
              <a:lnSpc>
                <a:spcPct val="150000"/>
              </a:lnSpc>
            </a:pPr>
            <a:r>
              <a:rPr lang="en-US" sz="1800" i="1" kern="100" dirty="0">
                <a:effectLst/>
                <a:latin typeface="+mn-lt"/>
                <a:ea typeface="SimSun" panose="02010600030101010101" pitchFamily="2" charset="-122"/>
                <a:cs typeface="Mangal" panose="02040503050203030202" pitchFamily="18" charset="0"/>
              </a:rPr>
              <a:t> </a:t>
            </a:r>
            <a:endParaRPr lang="it-IT" sz="1800" kern="100" dirty="0">
              <a:effectLst/>
              <a:latin typeface="+mn-lt"/>
              <a:ea typeface="SimSun" panose="02010600030101010101" pitchFamily="2" charset="-122"/>
              <a:cs typeface="Mangal" panose="02040503050203030202" pitchFamily="18" charset="0"/>
            </a:endParaRPr>
          </a:p>
          <a:p>
            <a:pPr>
              <a:lnSpc>
                <a:spcPct val="150000"/>
              </a:lnSpc>
            </a:pPr>
            <a:r>
              <a:rPr lang="it-IT"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it-IT" sz="1800"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5172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descr="Immagine che contiene testo&#10;&#10;Descrizione generata automaticamente">
            <a:extLst>
              <a:ext uri="{FF2B5EF4-FFF2-40B4-BE49-F238E27FC236}">
                <a16:creationId xmlns:a16="http://schemas.microsoft.com/office/drawing/2014/main" id="{875B4727-1D1A-49AB-92FE-FE72F2F1C589}"/>
              </a:ext>
            </a:extLst>
          </p:cNvPr>
          <p:cNvPicPr>
            <a:picLocks noChangeAspect="1"/>
          </p:cNvPicPr>
          <p:nvPr/>
        </p:nvPicPr>
        <p:blipFill rotWithShape="1">
          <a:blip r:embed="rId3">
            <a:extLst>
              <a:ext uri="{28A0092B-C50C-407E-A947-70E740481C1C}">
                <a14:useLocalDpi xmlns:a14="http://schemas.microsoft.com/office/drawing/2010/main" val="0"/>
              </a:ext>
            </a:extLst>
          </a:blip>
          <a:srcRect b="20510"/>
          <a:stretch/>
        </p:blipFill>
        <p:spPr>
          <a:xfrm>
            <a:off x="553547" y="0"/>
            <a:ext cx="8589310" cy="5143500"/>
          </a:xfrm>
          <a:prstGeom prst="rect">
            <a:avLst/>
          </a:prstGeom>
        </p:spPr>
      </p:pic>
      <p:sp>
        <p:nvSpPr>
          <p:cNvPr id="2" name="CasellaDiTesto 1">
            <a:extLst>
              <a:ext uri="{FF2B5EF4-FFF2-40B4-BE49-F238E27FC236}">
                <a16:creationId xmlns:a16="http://schemas.microsoft.com/office/drawing/2014/main" id="{7A7BB897-7735-4800-83CC-A4CEAA69CA72}"/>
              </a:ext>
            </a:extLst>
          </p:cNvPr>
          <p:cNvSpPr txBox="1"/>
          <p:nvPr/>
        </p:nvSpPr>
        <p:spPr>
          <a:xfrm>
            <a:off x="97490" y="176028"/>
            <a:ext cx="359710" cy="50690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wordArtVert"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600" b="1" i="0" u="none" strike="noStrike" cap="none" spc="0" normalizeH="0" baseline="0" dirty="0">
                <a:ln>
                  <a:noFill/>
                </a:ln>
                <a:solidFill>
                  <a:srgbClr val="000000"/>
                </a:solidFill>
                <a:effectLst/>
                <a:uFillTx/>
                <a:latin typeface="+mj-lt"/>
                <a:ea typeface="+mj-ea"/>
                <a:cs typeface="+mj-cs"/>
                <a:sym typeface="Helvetica"/>
              </a:rPr>
              <a:t>P R O G R A M </a:t>
            </a:r>
            <a:r>
              <a:rPr kumimoji="0" lang="it-IT" sz="1600" b="1" i="0" u="none" strike="noStrike" cap="none" spc="0" normalizeH="0" baseline="0" dirty="0" err="1">
                <a:ln>
                  <a:noFill/>
                </a:ln>
                <a:solidFill>
                  <a:srgbClr val="000000"/>
                </a:solidFill>
                <a:effectLst/>
                <a:uFillTx/>
                <a:latin typeface="+mj-lt"/>
                <a:ea typeface="+mj-ea"/>
                <a:cs typeface="+mj-cs"/>
                <a:sym typeface="Helvetica"/>
              </a:rPr>
              <a:t>M</a:t>
            </a:r>
            <a:r>
              <a:rPr kumimoji="0" lang="it-IT" sz="1600" b="1" i="0" u="none" strike="noStrike" cap="none" spc="0" normalizeH="0" baseline="0" dirty="0">
                <a:ln>
                  <a:noFill/>
                </a:ln>
                <a:solidFill>
                  <a:srgbClr val="000000"/>
                </a:solidFill>
                <a:effectLst/>
                <a:uFillTx/>
                <a:latin typeface="+mj-lt"/>
                <a:ea typeface="+mj-ea"/>
                <a:cs typeface="+mj-cs"/>
                <a:sym typeface="Helvetica"/>
              </a:rPr>
              <a:t> A </a:t>
            </a:r>
          </a:p>
        </p:txBody>
      </p:sp>
    </p:spTree>
    <p:extLst>
      <p:ext uri="{BB962C8B-B14F-4D97-AF65-F5344CB8AC3E}">
        <p14:creationId xmlns:p14="http://schemas.microsoft.com/office/powerpoint/2010/main" val="27937473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341361" y="677321"/>
            <a:ext cx="8461277" cy="37888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Tornati a casa….</a:t>
            </a:r>
          </a:p>
          <a:p>
            <a:pPr marL="20955" algn="just" fontAlgn="base">
              <a:lnSpc>
                <a:spcPct val="150000"/>
              </a:lnSpc>
            </a:pPr>
            <a:r>
              <a:rPr lang="it-IT" sz="1800" dirty="0">
                <a:effectLst/>
                <a:latin typeface="+mn-lt"/>
                <a:ea typeface="Times New Roman" panose="02020603050405020304" pitchFamily="18" charset="0"/>
                <a:cs typeface="Arial" panose="020B0604020202020204" pitchFamily="34" charset="0"/>
              </a:rPr>
              <a:t>Le </a:t>
            </a:r>
            <a:r>
              <a:rPr lang="it-IT" dirty="0">
                <a:latin typeface="+mn-lt"/>
              </a:rPr>
              <a:t>suggestioni raccolte a Ventotene nelle giornate dal 21 al 23 settembre 2021 non potevano rimanere «confinate su un’isola» pertanto, al ritorno, abbiamo progettato, in sintonia con il Ministero dell’Istruzione nella persona di Carla Guetti  un </a:t>
            </a:r>
            <a:r>
              <a:rPr lang="it-IT" b="1" dirty="0">
                <a:latin typeface="+mn-lt"/>
              </a:rPr>
              <a:t>Corso di formazione a distanza </a:t>
            </a:r>
            <a:r>
              <a:rPr lang="it-IT" dirty="0">
                <a:latin typeface="+mn-lt"/>
              </a:rPr>
              <a:t>rivolto a un numero massimo di 50 docenti </a:t>
            </a:r>
            <a:r>
              <a:rPr lang="it-IT" dirty="0">
                <a:solidFill>
                  <a:schemeClr val="tx1"/>
                </a:solidFill>
                <a:latin typeface="+mn-lt"/>
              </a:rPr>
              <a:t>della scuola secondaria di secondo grado di tutta Italia.</a:t>
            </a:r>
          </a:p>
          <a:p>
            <a:pPr marL="20955" algn="just" fontAlgn="base">
              <a:lnSpc>
                <a:spcPct val="150000"/>
              </a:lnSpc>
            </a:pPr>
            <a:r>
              <a:rPr lang="it-IT" dirty="0">
                <a:latin typeface="+mn-lt"/>
              </a:rPr>
              <a:t>Il percorso era rivolto a docenti di tutte le discipline anche se hanno partecipato in particolare docenti di Diritto, Scienze Umane, Filosofia, Storia, Religione, qualche docente di Matematica</a:t>
            </a:r>
          </a:p>
        </p:txBody>
      </p:sp>
    </p:spTree>
    <p:extLst>
      <p:ext uri="{BB962C8B-B14F-4D97-AF65-F5344CB8AC3E}">
        <p14:creationId xmlns:p14="http://schemas.microsoft.com/office/powerpoint/2010/main" val="29616190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385011" y="864919"/>
            <a:ext cx="8461277" cy="2949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Tornati a casa….</a:t>
            </a:r>
          </a:p>
          <a:p>
            <a:pPr marL="20955" algn="just" fontAlgn="base">
              <a:lnSpc>
                <a:spcPct val="150000"/>
              </a:lnSpc>
            </a:pPr>
            <a:r>
              <a:rPr lang="it-IT" dirty="0">
                <a:latin typeface="+mn-lt"/>
              </a:rPr>
              <a:t>Anche in questo caso abbiamo scelto di continuare a riflettere insieme mondo dell’associazionismo, scuola, Ministero dell’istruzione, Università, mondo delle arti, delle scienze, della creatività e dell’innovazione, per rilanciare quanto già in embrione era emerso a Ventotene: il Progetto d’un Manifesto per un’Europa libera e unita di Spinelli, Rossi, Colorni, alla luce delle nuove sfide che attendono la scuola italiana per il futuro dell’Europa.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0DAFB8-8C79-4B79-BB67-AB0262A72151}"/>
              </a:ext>
            </a:extLst>
          </p:cNvPr>
          <p:cNvSpPr txBox="1"/>
          <p:nvPr/>
        </p:nvSpPr>
        <p:spPr>
          <a:xfrm>
            <a:off x="361507" y="652267"/>
            <a:ext cx="8474149" cy="2869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0955" algn="just" fontAlgn="base">
              <a:lnSpc>
                <a:spcPct val="150000"/>
              </a:lnSpc>
            </a:pPr>
            <a:r>
              <a:rPr lang="it-IT" dirty="0">
                <a:latin typeface="+mn-lt"/>
              </a:rPr>
              <a:t>Tornati a casa….</a:t>
            </a:r>
          </a:p>
          <a:p>
            <a:pPr marL="20955" algn="just" fontAlgn="base">
              <a:lnSpc>
                <a:spcPct val="150000"/>
              </a:lnSpc>
            </a:pPr>
            <a:r>
              <a:rPr lang="it-IT" dirty="0">
                <a:latin typeface="+mn-lt"/>
              </a:rPr>
              <a:t>Quindi, l’iniziativa ha inteso partire dall’alto valore simbolico ed evocativo di Ventotene e Santo Stefano e, attraverso il contributo di studiosi, ricercatori ed esperti in diversi ambiti scientifici promuovere la consapevolezza dei </a:t>
            </a:r>
            <a:r>
              <a:rPr lang="it-IT" b="1" dirty="0">
                <a:latin typeface="+mn-lt"/>
              </a:rPr>
              <a:t>luoghi della memoria come spazi privilegiati per la formazione della coscienza europea, delle competenze di cittadinanza attiva, della creatività come energia dell’istruzione</a:t>
            </a:r>
            <a:r>
              <a:rPr lang="it-IT" dirty="0">
                <a:latin typeface="+mn-lt"/>
              </a:rPr>
              <a:t>. </a:t>
            </a:r>
          </a:p>
          <a:p>
            <a:pPr marL="20955" algn="just" fontAlgn="base">
              <a:lnSpc>
                <a:spcPct val="150000"/>
              </a:lnSpc>
            </a:pPr>
            <a:endParaRPr lang="it-I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2317968"/>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6978EF2025B554DB051D4011EFDA52C" ma:contentTypeVersion="14" ma:contentTypeDescription="Creare un nuovo documento." ma:contentTypeScope="" ma:versionID="b56bcc3fff1d222a99f39dcfbe4c8130">
  <xsd:schema xmlns:xsd="http://www.w3.org/2001/XMLSchema" xmlns:xs="http://www.w3.org/2001/XMLSchema" xmlns:p="http://schemas.microsoft.com/office/2006/metadata/properties" xmlns:ns2="5e3afe80-204a-4b8f-920a-2b34606b5915" xmlns:ns3="38676af7-6285-4940-95d0-3a42549a01e1" targetNamespace="http://schemas.microsoft.com/office/2006/metadata/properties" ma:root="true" ma:fieldsID="09792debae25048302ca36350d315172" ns2:_="" ns3:_="">
    <xsd:import namespace="5e3afe80-204a-4b8f-920a-2b34606b5915"/>
    <xsd:import namespace="38676af7-6285-4940-95d0-3a42549a01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afe80-204a-4b8f-920a-2b34606b5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a087d216-9da7-4ca6-a432-9e625d0d44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676af7-6285-4940-95d0-3a42549a01e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ca6d840-2679-4a0a-8d62-8809983cd88f}" ma:internalName="TaxCatchAll" ma:showField="CatchAllData" ma:web="38676af7-6285-4940-95d0-3a42549a01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3afe80-204a-4b8f-920a-2b34606b5915">
      <Terms xmlns="http://schemas.microsoft.com/office/infopath/2007/PartnerControls"/>
    </lcf76f155ced4ddcb4097134ff3c332f>
    <TaxCatchAll xmlns="38676af7-6285-4940-95d0-3a42549a01e1" xsi:nil="true"/>
  </documentManagement>
</p:properties>
</file>

<file path=customXml/itemProps1.xml><?xml version="1.0" encoding="utf-8"?>
<ds:datastoreItem xmlns:ds="http://schemas.openxmlformats.org/officeDocument/2006/customXml" ds:itemID="{54CB8B9F-9F2A-4EEF-B964-7A20891D43B8}"/>
</file>

<file path=customXml/itemProps2.xml><?xml version="1.0" encoding="utf-8"?>
<ds:datastoreItem xmlns:ds="http://schemas.openxmlformats.org/officeDocument/2006/customXml" ds:itemID="{87E6ACEC-B55D-423D-9D2E-3AE4CEEEAED2}"/>
</file>

<file path=customXml/itemProps3.xml><?xml version="1.0" encoding="utf-8"?>
<ds:datastoreItem xmlns:ds="http://schemas.openxmlformats.org/officeDocument/2006/customXml" ds:itemID="{525E3E11-1C5C-41D8-B90D-35DE10BD0D3B}"/>
</file>

<file path=docProps/app.xml><?xml version="1.0" encoding="utf-8"?>
<Properties xmlns="http://schemas.openxmlformats.org/officeDocument/2006/extended-properties" xmlns:vt="http://schemas.openxmlformats.org/officeDocument/2006/docPropsVTypes">
  <TotalTime>203</TotalTime>
  <Words>1385</Words>
  <Application>Microsoft Office PowerPoint</Application>
  <PresentationFormat>Presentazione su schermo (16:9)</PresentationFormat>
  <Paragraphs>68</Paragraphs>
  <Slides>19</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Helvetica</vt:lpstr>
      <vt:lpstr>Liberation Serif</vt:lpstr>
      <vt:lpstr>Raleway</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Santacroce Maria Teresa</dc:creator>
  <cp:lastModifiedBy>Francesca Faienza</cp:lastModifiedBy>
  <cp:revision>32</cp:revision>
  <dcterms:modified xsi:type="dcterms:W3CDTF">2022-07-12T06:53:02Z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0x01010036978EF2025B554DB051D4011EFDA52C</vt:lpwstr>
  </property>
</Properties>
</file>