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58" r:id="rId6"/>
    <p:sldId id="261" r:id="rId7"/>
    <p:sldId id="264" r:id="rId8"/>
    <p:sldId id="262" r:id="rId9"/>
    <p:sldId id="263" r:id="rId10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3"/>
  </p:normalViewPr>
  <p:slideViewPr>
    <p:cSldViewPr snapToGrid="0" snapToObjects="1" showGuides="1">
      <p:cViewPr varScale="1">
        <p:scale>
          <a:sx n="156" d="100"/>
          <a:sy n="156" d="100"/>
        </p:scale>
        <p:origin x="360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Testo"/>
          <p:cNvSpPr txBox="1">
            <a:spLocks noGrp="1"/>
          </p:cNvSpPr>
          <p:nvPr>
            <p:ph type="title"/>
          </p:nvPr>
        </p:nvSpPr>
        <p:spPr>
          <a:xfrm>
            <a:off x="685800" y="1597819"/>
            <a:ext cx="7772400" cy="1102521"/>
          </a:xfrm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12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3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21" name="Corpo livello uno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2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Testo"/>
          <p:cNvSpPr txBox="1">
            <a:spLocks noGrp="1"/>
          </p:cNvSpPr>
          <p:nvPr>
            <p:ph type="title"/>
          </p:nvPr>
        </p:nvSpPr>
        <p:spPr>
          <a:xfrm>
            <a:off x="722312" y="3305176"/>
            <a:ext cx="7772401" cy="1021558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Titolo Testo</a:t>
            </a:r>
          </a:p>
        </p:txBody>
      </p:sp>
      <p:sp>
        <p:nvSpPr>
          <p:cNvPr id="30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722312" y="2180033"/>
            <a:ext cx="7772401" cy="112514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1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39" name="Corpo livello uno…"/>
          <p:cNvSpPr txBox="1">
            <a:spLocks noGrp="1"/>
          </p:cNvSpPr>
          <p:nvPr>
            <p:ph type="body" sz="half" idx="1"/>
          </p:nvPr>
        </p:nvSpPr>
        <p:spPr>
          <a:xfrm>
            <a:off x="457200" y="900112"/>
            <a:ext cx="4038600" cy="2545559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0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48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457200" y="1151333"/>
            <a:ext cx="4040188" cy="479824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9" name="Segnaposto testo 4"/>
          <p:cNvSpPr>
            <a:spLocks noGrp="1"/>
          </p:cNvSpPr>
          <p:nvPr>
            <p:ph type="body" sz="quarter" idx="13"/>
          </p:nvPr>
        </p:nvSpPr>
        <p:spPr>
          <a:xfrm>
            <a:off x="4645026" y="1151333"/>
            <a:ext cx="4041777" cy="479824"/>
          </a:xfrm>
          <a:prstGeom prst="rect">
            <a:avLst/>
          </a:prstGeom>
        </p:spPr>
        <p:txBody>
          <a:bodyPr anchor="b"/>
          <a:lstStyle/>
          <a:p>
            <a:pPr marL="332613" indent="-332613" defTabSz="443484">
              <a:spcBef>
                <a:spcPts val="600"/>
              </a:spcBef>
              <a:defRPr sz="3104"/>
            </a:pPr>
            <a:endParaRPr/>
          </a:p>
        </p:txBody>
      </p:sp>
      <p:sp>
        <p:nvSpPr>
          <p:cNvPr id="50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58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olo Testo"/>
          <p:cNvSpPr txBox="1">
            <a:spLocks noGrp="1"/>
          </p:cNvSpPr>
          <p:nvPr>
            <p:ph type="title"/>
          </p:nvPr>
        </p:nvSpPr>
        <p:spPr>
          <a:xfrm>
            <a:off x="457201" y="204785"/>
            <a:ext cx="3008315" cy="87154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Titolo Testo</a:t>
            </a:r>
          </a:p>
        </p:txBody>
      </p:sp>
      <p:sp>
        <p:nvSpPr>
          <p:cNvPr id="73" name="Corpo livello uno…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6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4" name="Segnaposto testo 3"/>
          <p:cNvSpPr>
            <a:spLocks noGrp="1"/>
          </p:cNvSpPr>
          <p:nvPr>
            <p:ph type="body" sz="half" idx="13"/>
          </p:nvPr>
        </p:nvSpPr>
        <p:spPr>
          <a:xfrm>
            <a:off x="457199" y="1076326"/>
            <a:ext cx="3008317" cy="351829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olo Testo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2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Titolo Testo</a:t>
            </a:r>
          </a:p>
        </p:txBody>
      </p:sp>
      <p:sp>
        <p:nvSpPr>
          <p:cNvPr id="83" name="Segnaposto immagine 2"/>
          <p:cNvSpPr>
            <a:spLocks noGrp="1"/>
          </p:cNvSpPr>
          <p:nvPr>
            <p:ph type="pic" sz="half" idx="13"/>
          </p:nvPr>
        </p:nvSpPr>
        <p:spPr>
          <a:xfrm>
            <a:off x="1792288" y="459581"/>
            <a:ext cx="5486402" cy="30861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1792288" y="4025503"/>
            <a:ext cx="5486402" cy="603649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85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Testo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Titolo Testo</a:t>
            </a:r>
          </a:p>
        </p:txBody>
      </p:sp>
      <p:sp>
        <p:nvSpPr>
          <p:cNvPr id="3" name="Corpo livello uno…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8428178" y="4780033"/>
            <a:ext cx="258623" cy="248304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Numero diapositiva"/>
          <p:cNvSpPr txBox="1">
            <a:spLocks noGrp="1"/>
          </p:cNvSpPr>
          <p:nvPr>
            <p:ph type="sldNum" sz="quarter" idx="4294967295"/>
          </p:nvPr>
        </p:nvSpPr>
        <p:spPr>
          <a:xfrm>
            <a:off x="8505420" y="4780033"/>
            <a:ext cx="181381" cy="24830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asellaDiTesto 3"/>
          <p:cNvSpPr txBox="1"/>
          <p:nvPr/>
        </p:nvSpPr>
        <p:spPr>
          <a:xfrm>
            <a:off x="366193" y="2369568"/>
            <a:ext cx="8411613" cy="9541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 b="1" spc="30">
                <a:solidFill>
                  <a:srgbClr val="595959"/>
                </a:solidFill>
                <a:latin typeface="Raleway"/>
                <a:ea typeface="Raleway"/>
                <a:cs typeface="Raleway"/>
                <a:sym typeface="Raleway"/>
              </a:defRPr>
            </a:lvl1pPr>
          </a:lstStyle>
          <a:p>
            <a:pPr algn="ctr"/>
            <a:r>
              <a:rPr lang="it-IT" dirty="0"/>
              <a:t>Orientamento</a:t>
            </a:r>
          </a:p>
          <a:p>
            <a:pPr algn="ctr"/>
            <a:r>
              <a:rPr lang="it-IT" dirty="0"/>
              <a:t>Educare alla complessità per costruire il futuro</a:t>
            </a:r>
            <a:endParaRPr dirty="0"/>
          </a:p>
        </p:txBody>
      </p:sp>
      <p:sp>
        <p:nvSpPr>
          <p:cNvPr id="97" name="CasellaDiTesto 5"/>
          <p:cNvSpPr txBox="1"/>
          <p:nvPr/>
        </p:nvSpPr>
        <p:spPr>
          <a:xfrm>
            <a:off x="303539" y="3456743"/>
            <a:ext cx="7184608" cy="370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>
                <a:solidFill>
                  <a:srgbClr val="595959"/>
                </a:solidFill>
                <a:latin typeface="Raleway"/>
                <a:ea typeface="Raleway"/>
                <a:cs typeface="Raleway"/>
                <a:sym typeface="Raleway"/>
              </a:defRPr>
            </a:lvl1pPr>
          </a:lstStyle>
          <a:p>
            <a:r>
              <a:rPr lang="it-IT" dirty="0"/>
              <a:t>Paola Parente</a:t>
            </a:r>
            <a:endParaRPr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7B7BBCB-14E3-0C4D-BE66-A9EC12AD79C4}"/>
              </a:ext>
            </a:extLst>
          </p:cNvPr>
          <p:cNvSpPr txBox="1"/>
          <p:nvPr/>
        </p:nvSpPr>
        <p:spPr>
          <a:xfrm>
            <a:off x="1249135" y="922565"/>
            <a:ext cx="6235036" cy="646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18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Oggi sono poche le restrizioni di accesso alle conoscenze, </a:t>
            </a: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18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ma sono molti i meccanismi di neutralizzazione della critica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9118B86-09BB-404C-826D-F1689C0D5608}"/>
              </a:ext>
            </a:extLst>
          </p:cNvPr>
          <p:cNvSpPr txBox="1"/>
          <p:nvPr/>
        </p:nvSpPr>
        <p:spPr>
          <a:xfrm>
            <a:off x="1975757" y="1779815"/>
            <a:ext cx="4914162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dirty="0"/>
              <a:t>Tra questi ne possiamo mettere in rilievo alcuni</a:t>
            </a:r>
            <a:endParaRPr kumimoji="0" lang="it-IT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04AF442-E7F4-F049-A9C1-1092D8206741}"/>
              </a:ext>
            </a:extLst>
          </p:cNvPr>
          <p:cNvSpPr txBox="1"/>
          <p:nvPr/>
        </p:nvSpPr>
        <p:spPr>
          <a:xfrm>
            <a:off x="2886262" y="2269671"/>
            <a:ext cx="3144447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18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La saturazione dell’attenzione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613FEFC-504D-C74F-9EB4-4F89A5FB8309}"/>
              </a:ext>
            </a:extLst>
          </p:cNvPr>
          <p:cNvSpPr txBox="1"/>
          <p:nvPr/>
        </p:nvSpPr>
        <p:spPr>
          <a:xfrm>
            <a:off x="2826191" y="3063750"/>
            <a:ext cx="3631759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18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La standardizzazione dei linguaggi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939A412-8117-E44E-863A-32CBD1AEAC29}"/>
              </a:ext>
            </a:extLst>
          </p:cNvPr>
          <p:cNvSpPr txBox="1"/>
          <p:nvPr/>
        </p:nvSpPr>
        <p:spPr>
          <a:xfrm>
            <a:off x="2768781" y="3466806"/>
            <a:ext cx="3195743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i="1" dirty="0"/>
              <a:t>L’egemonia del </a:t>
            </a:r>
            <a:r>
              <a:rPr lang="it-IT" b="1" i="1" dirty="0" err="1"/>
              <a:t>soluzionismo</a:t>
            </a:r>
            <a:endParaRPr kumimoji="0" lang="it-IT" sz="1800" b="1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A7AD9A98-A8E1-C340-A982-827661761D89}"/>
              </a:ext>
            </a:extLst>
          </p:cNvPr>
          <p:cNvSpPr txBox="1"/>
          <p:nvPr/>
        </p:nvSpPr>
        <p:spPr>
          <a:xfrm>
            <a:off x="6457950" y="3894364"/>
            <a:ext cx="1265727" cy="307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14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Marina </a:t>
            </a:r>
            <a:r>
              <a:rPr kumimoji="0" lang="it-IT" sz="1400" b="0" i="1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Garcés</a:t>
            </a:r>
            <a:endParaRPr kumimoji="0" lang="it-IT" sz="14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A36A49D-C23A-534D-84FC-8F93378C34BD}"/>
              </a:ext>
            </a:extLst>
          </p:cNvPr>
          <p:cNvSpPr txBox="1"/>
          <p:nvPr/>
        </p:nvSpPr>
        <p:spPr>
          <a:xfrm>
            <a:off x="2845726" y="2693350"/>
            <a:ext cx="3041854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18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La segmentazione dei </a:t>
            </a:r>
            <a:r>
              <a:rPr kumimoji="0" lang="it-IT" sz="1800" b="0" i="1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saperi</a:t>
            </a:r>
            <a:endParaRPr kumimoji="0" lang="it-IT" sz="18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97303848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99E4389B-0DE8-A445-B92C-1D9E08ACF3A8}"/>
              </a:ext>
            </a:extLst>
          </p:cNvPr>
          <p:cNvSpPr txBox="1"/>
          <p:nvPr/>
        </p:nvSpPr>
        <p:spPr>
          <a:xfrm>
            <a:off x="400050" y="971375"/>
            <a:ext cx="8352064" cy="258531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L’orientamento </a:t>
            </a: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it-IT" dirty="0"/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dirty="0"/>
              <a:t>P</a:t>
            </a:r>
            <a:r>
              <a:rPr kumimoji="0" lang="it-IT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ermette di vedere </a:t>
            </a:r>
            <a:r>
              <a:rPr kumimoji="0" lang="it-IT" sz="1800" b="0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il loro divenire «il senso dell’essere e dell’esistere»</a:t>
            </a:r>
          </a:p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it-IT" dirty="0"/>
          </a:p>
          <a:p>
            <a:pPr marL="0" marR="0" indent="0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dirty="0"/>
              <a:t>Permette di vedere </a:t>
            </a:r>
            <a:r>
              <a:rPr lang="it-IT" dirty="0">
                <a:solidFill>
                  <a:srgbClr val="FF0000"/>
                </a:solidFill>
              </a:rPr>
              <a:t>l’unicità nella diversità «il senso della bellezza e della libertà»</a:t>
            </a:r>
          </a:p>
          <a:p>
            <a:pPr marL="0" marR="0" indent="0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it-IT" dirty="0">
              <a:solidFill>
                <a:srgbClr val="FF0000"/>
              </a:solidFill>
            </a:endParaRPr>
          </a:p>
          <a:p>
            <a:pPr marL="0" marR="0" indent="0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dirty="0"/>
              <a:t>Permette di </a:t>
            </a:r>
            <a:r>
              <a:rPr lang="it-IT" dirty="0">
                <a:solidFill>
                  <a:srgbClr val="FF0000"/>
                </a:solidFill>
              </a:rPr>
              <a:t>confrontarsi con la complessità «l’attenzione all’insieme»</a:t>
            </a:r>
          </a:p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  <a:p>
            <a:pPr marL="0" marR="0" indent="0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dirty="0"/>
              <a:t>Permette di saper </a:t>
            </a:r>
            <a:r>
              <a:rPr lang="it-IT" dirty="0">
                <a:solidFill>
                  <a:srgbClr val="FF0000"/>
                </a:solidFill>
              </a:rPr>
              <a:t>argomentare le scelte «la questione della felicità»</a:t>
            </a:r>
            <a:endParaRPr kumimoji="0" lang="it-IT" sz="1800" b="0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77844523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7B7BBCB-14E3-0C4D-BE66-A9EC12AD79C4}"/>
              </a:ext>
            </a:extLst>
          </p:cNvPr>
          <p:cNvSpPr txBox="1"/>
          <p:nvPr/>
        </p:nvSpPr>
        <p:spPr>
          <a:xfrm>
            <a:off x="361624" y="1298399"/>
            <a:ext cx="4144720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1800" b="0" i="1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Il tempo</a:t>
            </a:r>
            <a:r>
              <a:rPr kumimoji="0" lang="it-IT" sz="18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, </a:t>
            </a:r>
            <a:r>
              <a:rPr kumimoji="0" lang="it-IT" sz="1800" b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il tempo qualitativo, il percorso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9118B86-09BB-404C-826D-F1689C0D5608}"/>
              </a:ext>
            </a:extLst>
          </p:cNvPr>
          <p:cNvSpPr txBox="1"/>
          <p:nvPr/>
        </p:nvSpPr>
        <p:spPr>
          <a:xfrm>
            <a:off x="361624" y="1997320"/>
            <a:ext cx="4439673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1800" b="0" i="1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Il corpo</a:t>
            </a:r>
            <a:r>
              <a:rPr kumimoji="0" lang="it-IT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, il sentire con il corpo, le emozioni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04AF442-E7F4-F049-A9C1-1092D8206741}"/>
              </a:ext>
            </a:extLst>
          </p:cNvPr>
          <p:cNvSpPr txBox="1"/>
          <p:nvPr/>
        </p:nvSpPr>
        <p:spPr>
          <a:xfrm>
            <a:off x="361624" y="2656507"/>
            <a:ext cx="8556184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1800" b="0" i="1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La memoria</a:t>
            </a:r>
            <a:r>
              <a:rPr kumimoji="0" lang="it-IT" sz="18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, </a:t>
            </a:r>
            <a:r>
              <a:rPr kumimoji="0" lang="it-IT" sz="1800" b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l’attività continua per elaborare e rielaborare, la </a:t>
            </a:r>
            <a:r>
              <a:rPr kumimoji="0" lang="it-IT" sz="1800" b="0" i="1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capacità combinatoria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BC7BCEAE-B8EF-2B43-B777-F675E77D81AA}"/>
              </a:ext>
            </a:extLst>
          </p:cNvPr>
          <p:cNvSpPr txBox="1"/>
          <p:nvPr/>
        </p:nvSpPr>
        <p:spPr>
          <a:xfrm>
            <a:off x="361624" y="3236225"/>
            <a:ext cx="6029852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1800" b="0" i="1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Lo spazio</a:t>
            </a:r>
            <a:r>
              <a:rPr kumimoji="0" lang="it-IT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, fisico (i luoghi, la relazione), mentale (la libertà)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7B7BBCB-14E3-0C4D-BE66-A9EC12AD79C4}"/>
              </a:ext>
            </a:extLst>
          </p:cNvPr>
          <p:cNvSpPr txBox="1"/>
          <p:nvPr/>
        </p:nvSpPr>
        <p:spPr>
          <a:xfrm>
            <a:off x="1420585" y="1029826"/>
            <a:ext cx="2811022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1800" b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Tre Mondi </a:t>
            </a:r>
            <a:r>
              <a:rPr kumimoji="0" lang="it-IT" sz="1800" b="0" i="1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da attraversare 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9118B86-09BB-404C-826D-F1689C0D5608}"/>
              </a:ext>
            </a:extLst>
          </p:cNvPr>
          <p:cNvSpPr txBox="1"/>
          <p:nvPr/>
        </p:nvSpPr>
        <p:spPr>
          <a:xfrm>
            <a:off x="922563" y="1687049"/>
            <a:ext cx="6324804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i="1" dirty="0">
                <a:solidFill>
                  <a:srgbClr val="FF0000"/>
                </a:solidFill>
              </a:rPr>
              <a:t>Mondo dell’espressività, </a:t>
            </a:r>
            <a:r>
              <a:rPr lang="it-IT" dirty="0">
                <a:solidFill>
                  <a:schemeClr val="tx1"/>
                </a:solidFill>
              </a:rPr>
              <a:t>creare la nostra storia, la riflessione </a:t>
            </a:r>
            <a:endParaRPr kumimoji="0" lang="it-IT" sz="1800" b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04AF442-E7F4-F049-A9C1-1092D8206741}"/>
              </a:ext>
            </a:extLst>
          </p:cNvPr>
          <p:cNvSpPr txBox="1"/>
          <p:nvPr/>
        </p:nvSpPr>
        <p:spPr>
          <a:xfrm>
            <a:off x="880860" y="2387086"/>
            <a:ext cx="6401748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i="1" dirty="0">
                <a:solidFill>
                  <a:srgbClr val="FF0000"/>
                </a:solidFill>
              </a:rPr>
              <a:t>Mondo del possibile, </a:t>
            </a:r>
            <a:r>
              <a:rPr lang="it-IT" dirty="0">
                <a:solidFill>
                  <a:schemeClr val="tx1"/>
                </a:solidFill>
              </a:rPr>
              <a:t>leggere il mondo che abitiamo, la ricerca</a:t>
            </a:r>
            <a:endParaRPr kumimoji="0" lang="it-IT" sz="1800" b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9E4389B-0DE8-A445-B92C-1D9E08ACF3A8}"/>
              </a:ext>
            </a:extLst>
          </p:cNvPr>
          <p:cNvSpPr txBox="1"/>
          <p:nvPr/>
        </p:nvSpPr>
        <p:spPr>
          <a:xfrm>
            <a:off x="880860" y="3087123"/>
            <a:ext cx="7601833" cy="646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r>
              <a:rPr kumimoji="0" lang="it-IT" sz="1800" b="0" i="1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Mondo del fattibile</a:t>
            </a:r>
            <a:r>
              <a:rPr kumimoji="0" lang="it-IT" sz="1800" b="0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, </a:t>
            </a:r>
            <a:r>
              <a:rPr kumimoji="0" lang="it-IT" sz="1800" b="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descrivere le proprie </a:t>
            </a:r>
            <a:r>
              <a:rPr lang="it-IT" dirty="0">
                <a:solidFill>
                  <a:schemeClr val="tx1"/>
                </a:solidFill>
              </a:rPr>
              <a:t>scelte, la sintesi, la responsabilità </a:t>
            </a: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51629858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iangolo 5">
            <a:extLst>
              <a:ext uri="{FF2B5EF4-FFF2-40B4-BE49-F238E27FC236}">
                <a16:creationId xmlns:a16="http://schemas.microsoft.com/office/drawing/2014/main" id="{3A69403F-129F-1940-847B-D9898B8FAD82}"/>
              </a:ext>
            </a:extLst>
          </p:cNvPr>
          <p:cNvSpPr/>
          <p:nvPr/>
        </p:nvSpPr>
        <p:spPr>
          <a:xfrm>
            <a:off x="3805464" y="1945905"/>
            <a:ext cx="1320800" cy="129032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it-IT"/>
          </a:p>
        </p:txBody>
      </p:sp>
      <p:sp>
        <p:nvSpPr>
          <p:cNvPr id="7" name="Casella di testo 33">
            <a:extLst>
              <a:ext uri="{FF2B5EF4-FFF2-40B4-BE49-F238E27FC236}">
                <a16:creationId xmlns:a16="http://schemas.microsoft.com/office/drawing/2014/main" id="{AB0C776B-ABC1-1D4A-BB5B-27FB3B90055A}"/>
              </a:ext>
            </a:extLst>
          </p:cNvPr>
          <p:cNvSpPr txBox="1"/>
          <p:nvPr/>
        </p:nvSpPr>
        <p:spPr>
          <a:xfrm>
            <a:off x="3278369" y="1567180"/>
            <a:ext cx="2587262" cy="35941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complessità: le risposte competenti</a:t>
            </a:r>
          </a:p>
        </p:txBody>
      </p:sp>
      <p:sp>
        <p:nvSpPr>
          <p:cNvPr id="8" name="Casella di testo 34">
            <a:extLst>
              <a:ext uri="{FF2B5EF4-FFF2-40B4-BE49-F238E27FC236}">
                <a16:creationId xmlns:a16="http://schemas.microsoft.com/office/drawing/2014/main" id="{FD9AA85D-66E7-0E41-B4C1-F07B64712390}"/>
              </a:ext>
            </a:extLst>
          </p:cNvPr>
          <p:cNvSpPr txBox="1"/>
          <p:nvPr/>
        </p:nvSpPr>
        <p:spPr>
          <a:xfrm>
            <a:off x="2165169" y="3221069"/>
            <a:ext cx="1760220" cy="33528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basi: i </a:t>
            </a:r>
            <a:r>
              <a:rPr lang="it-IT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saperi</a:t>
            </a:r>
            <a:r>
              <a:rPr lang="it-IT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indagati</a:t>
            </a:r>
          </a:p>
        </p:txBody>
      </p:sp>
      <p:sp>
        <p:nvSpPr>
          <p:cNvPr id="10" name="Casella di testo 35">
            <a:extLst>
              <a:ext uri="{FF2B5EF4-FFF2-40B4-BE49-F238E27FC236}">
                <a16:creationId xmlns:a16="http://schemas.microsoft.com/office/drawing/2014/main" id="{570E2F6F-7CFB-A34E-A58C-CA006C76E608}"/>
              </a:ext>
            </a:extLst>
          </p:cNvPr>
          <p:cNvSpPr txBox="1"/>
          <p:nvPr/>
        </p:nvSpPr>
        <p:spPr>
          <a:xfrm>
            <a:off x="4829311" y="3236225"/>
            <a:ext cx="2208303" cy="32512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struttura: la consapevolezza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CBDDE22-9EEB-E14C-A8A7-A80AFEB79946}"/>
              </a:ext>
            </a:extLst>
          </p:cNvPr>
          <p:cNvSpPr txBox="1"/>
          <p:nvPr/>
        </p:nvSpPr>
        <p:spPr>
          <a:xfrm>
            <a:off x="1488130" y="872732"/>
            <a:ext cx="2977734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I tre vertici dell’orientamento</a:t>
            </a:r>
          </a:p>
        </p:txBody>
      </p:sp>
    </p:spTree>
    <p:extLst>
      <p:ext uri="{BB962C8B-B14F-4D97-AF65-F5344CB8AC3E}">
        <p14:creationId xmlns:p14="http://schemas.microsoft.com/office/powerpoint/2010/main" val="2788204594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7B7BBCB-14E3-0C4D-BE66-A9EC12AD79C4}"/>
              </a:ext>
            </a:extLst>
          </p:cNvPr>
          <p:cNvSpPr txBox="1"/>
          <p:nvPr/>
        </p:nvSpPr>
        <p:spPr>
          <a:xfrm>
            <a:off x="1420585" y="1029826"/>
            <a:ext cx="2682782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1800" b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Per costruire il </a:t>
            </a:r>
            <a:r>
              <a:rPr kumimoji="0" lang="it-IT" sz="1800" b="0" i="1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passaggio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9118B86-09BB-404C-826D-F1689C0D5608}"/>
              </a:ext>
            </a:extLst>
          </p:cNvPr>
          <p:cNvSpPr txBox="1"/>
          <p:nvPr/>
        </p:nvSpPr>
        <p:spPr>
          <a:xfrm>
            <a:off x="449034" y="1598212"/>
            <a:ext cx="8164288" cy="646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1800" b="0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Perché le </a:t>
            </a:r>
            <a:r>
              <a:rPr lang="it-IT" i="1" dirty="0">
                <a:solidFill>
                  <a:srgbClr val="FF0000"/>
                </a:solidFill>
              </a:rPr>
              <a:t>S</a:t>
            </a:r>
            <a:r>
              <a:rPr kumimoji="0" lang="it-IT" sz="1800" b="0" i="1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oft </a:t>
            </a:r>
            <a:r>
              <a:rPr lang="it-IT" i="1" dirty="0" err="1">
                <a:solidFill>
                  <a:srgbClr val="FF0000"/>
                </a:solidFill>
              </a:rPr>
              <a:t>S</a:t>
            </a:r>
            <a:r>
              <a:rPr kumimoji="0" lang="it-IT" sz="1800" b="0" i="1" u="none" strike="noStrike" cap="none" spc="0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kill</a:t>
            </a:r>
            <a:r>
              <a:rPr kumimoji="0" lang="it-IT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: perché permettono la </a:t>
            </a:r>
            <a:r>
              <a:rPr kumimoji="0" lang="it-IT" sz="1800" b="0" i="1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capacità combinatoria</a:t>
            </a:r>
            <a:r>
              <a:rPr kumimoji="0" lang="it-IT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, le domande, la riflessione, l’elaborazione, la sintesi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04AF442-E7F4-F049-A9C1-1092D8206741}"/>
              </a:ext>
            </a:extLst>
          </p:cNvPr>
          <p:cNvSpPr txBox="1"/>
          <p:nvPr/>
        </p:nvSpPr>
        <p:spPr>
          <a:xfrm>
            <a:off x="449033" y="2304095"/>
            <a:ext cx="8164288" cy="646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1800" b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Perché la persona: </a:t>
            </a:r>
            <a:r>
              <a:rPr lang="it-IT" dirty="0"/>
              <a:t>perché sono le </a:t>
            </a:r>
            <a:r>
              <a:rPr lang="it-IT" i="1" dirty="0">
                <a:solidFill>
                  <a:srgbClr val="FF0000"/>
                </a:solidFill>
              </a:rPr>
              <a:t>qualità umane </a:t>
            </a:r>
            <a:r>
              <a:rPr lang="it-IT" dirty="0"/>
              <a:t>che forniscono la struttura per l’agire competente: l’obiettivo di lavoro diverso dall’applicazione della tecnica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9E4389B-0DE8-A445-B92C-1D9E08ACF3A8}"/>
              </a:ext>
            </a:extLst>
          </p:cNvPr>
          <p:cNvSpPr txBox="1"/>
          <p:nvPr/>
        </p:nvSpPr>
        <p:spPr>
          <a:xfrm>
            <a:off x="467405" y="3148939"/>
            <a:ext cx="8209190" cy="646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r>
              <a:rPr kumimoji="0" lang="it-IT" sz="1800" b="0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Perché la cultura: </a:t>
            </a:r>
            <a:r>
              <a:rPr lang="it-IT" dirty="0"/>
              <a:t>per andare avanti nella </a:t>
            </a:r>
            <a:r>
              <a:rPr lang="it-IT" i="1" dirty="0">
                <a:solidFill>
                  <a:srgbClr val="FF0000"/>
                </a:solidFill>
              </a:rPr>
              <a:t>conoscenza</a:t>
            </a:r>
            <a:r>
              <a:rPr lang="it-IT" dirty="0"/>
              <a:t>, il pensiero autonomo, </a:t>
            </a:r>
          </a:p>
          <a:p>
            <a:r>
              <a:rPr lang="it-IT" dirty="0"/>
              <a:t>critico, moltiplica le idee, sviluppa e stimola l’immaginazione e le visioni </a:t>
            </a:r>
          </a:p>
        </p:txBody>
      </p:sp>
    </p:spTree>
    <p:extLst>
      <p:ext uri="{BB962C8B-B14F-4D97-AF65-F5344CB8AC3E}">
        <p14:creationId xmlns:p14="http://schemas.microsoft.com/office/powerpoint/2010/main" val="251115126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7B7BBCB-14E3-0C4D-BE66-A9EC12AD79C4}"/>
              </a:ext>
            </a:extLst>
          </p:cNvPr>
          <p:cNvSpPr txBox="1"/>
          <p:nvPr/>
        </p:nvSpPr>
        <p:spPr>
          <a:xfrm>
            <a:off x="996042" y="931855"/>
            <a:ext cx="7733010" cy="353942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endParaRPr lang="it-IT" dirty="0"/>
          </a:p>
          <a:p>
            <a:endParaRPr lang="it-IT" dirty="0"/>
          </a:p>
          <a:p>
            <a:pPr algn="ctr"/>
            <a:r>
              <a:rPr lang="it-IT" sz="2000" b="1" i="1" dirty="0">
                <a:solidFill>
                  <a:srgbClr val="FF0000"/>
                </a:solidFill>
              </a:rPr>
              <a:t>chi sono gli innovatori? </a:t>
            </a:r>
          </a:p>
          <a:p>
            <a:endParaRPr lang="it-IT" dirty="0"/>
          </a:p>
          <a:p>
            <a:endParaRPr lang="it-IT" dirty="0"/>
          </a:p>
          <a:p>
            <a:pPr algn="ctr"/>
            <a:r>
              <a:rPr lang="it-IT" sz="2000" b="1" i="1" dirty="0">
                <a:solidFill>
                  <a:srgbClr val="FF0000"/>
                </a:solidFill>
              </a:rPr>
              <a:t>sulla combinazione continua e su una visione </a:t>
            </a:r>
          </a:p>
          <a:p>
            <a:pPr algn="ctr"/>
            <a:r>
              <a:rPr lang="it-IT" sz="2000" b="1" i="1" dirty="0">
                <a:solidFill>
                  <a:srgbClr val="FF0000"/>
                </a:solidFill>
              </a:rPr>
              <a:t>immaginifica e non scontata del futuro daremo senso </a:t>
            </a:r>
          </a:p>
          <a:p>
            <a:pPr algn="ctr"/>
            <a:r>
              <a:rPr lang="it-IT" sz="2000" b="1" i="1" dirty="0">
                <a:solidFill>
                  <a:srgbClr val="FF0000"/>
                </a:solidFill>
              </a:rPr>
              <a:t>alla ricerca del lavoro prossimo?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i="1" dirty="0"/>
              <a:t>Questa può essere una strada per muoversi in questa difficile transizione?</a:t>
            </a:r>
            <a:endParaRPr lang="it-IT" sz="2000" b="1" i="1" dirty="0">
              <a:solidFill>
                <a:srgbClr val="FF000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6210628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Tema di Office">
  <a:themeElements>
    <a:clrScheme name="Tema di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i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Tema di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i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6978EF2025B554DB051D4011EFDA52C" ma:contentTypeVersion="14" ma:contentTypeDescription="Creare un nuovo documento." ma:contentTypeScope="" ma:versionID="b56bcc3fff1d222a99f39dcfbe4c8130">
  <xsd:schema xmlns:xsd="http://www.w3.org/2001/XMLSchema" xmlns:xs="http://www.w3.org/2001/XMLSchema" xmlns:p="http://schemas.microsoft.com/office/2006/metadata/properties" xmlns:ns2="5e3afe80-204a-4b8f-920a-2b34606b5915" xmlns:ns3="38676af7-6285-4940-95d0-3a42549a01e1" targetNamespace="http://schemas.microsoft.com/office/2006/metadata/properties" ma:root="true" ma:fieldsID="09792debae25048302ca36350d315172" ns2:_="" ns3:_="">
    <xsd:import namespace="5e3afe80-204a-4b8f-920a-2b34606b5915"/>
    <xsd:import namespace="38676af7-6285-4940-95d0-3a42549a01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afe80-204a-4b8f-920a-2b34606b59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Tag immagine" ma:readOnly="false" ma:fieldId="{5cf76f15-5ced-4ddc-b409-7134ff3c332f}" ma:taxonomyMulti="true" ma:sspId="a087d216-9da7-4ca6-a432-9e625d0d44c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676af7-6285-4940-95d0-3a42549a01e1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cca6d840-2679-4a0a-8d62-8809983cd88f}" ma:internalName="TaxCatchAll" ma:showField="CatchAllData" ma:web="38676af7-6285-4940-95d0-3a42549a01e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e3afe80-204a-4b8f-920a-2b34606b5915">
      <Terms xmlns="http://schemas.microsoft.com/office/infopath/2007/PartnerControls"/>
    </lcf76f155ced4ddcb4097134ff3c332f>
    <TaxCatchAll xmlns="38676af7-6285-4940-95d0-3a42549a01e1" xsi:nil="true"/>
  </documentManagement>
</p:properties>
</file>

<file path=customXml/itemProps1.xml><?xml version="1.0" encoding="utf-8"?>
<ds:datastoreItem xmlns:ds="http://schemas.openxmlformats.org/officeDocument/2006/customXml" ds:itemID="{AD686061-948D-4A10-8FCB-3B0FED5093CF}"/>
</file>

<file path=customXml/itemProps2.xml><?xml version="1.0" encoding="utf-8"?>
<ds:datastoreItem xmlns:ds="http://schemas.openxmlformats.org/officeDocument/2006/customXml" ds:itemID="{989DF43C-1AAF-4EA7-B72F-2C05D5E34A86}"/>
</file>

<file path=customXml/itemProps3.xml><?xml version="1.0" encoding="utf-8"?>
<ds:datastoreItem xmlns:ds="http://schemas.openxmlformats.org/officeDocument/2006/customXml" ds:itemID="{279DB504-14A6-4E56-B6AE-BE52AB4B0169}"/>
</file>

<file path=docProps/app.xml><?xml version="1.0" encoding="utf-8"?>
<Properties xmlns="http://schemas.openxmlformats.org/officeDocument/2006/extended-properties" xmlns:vt="http://schemas.openxmlformats.org/officeDocument/2006/docPropsVTypes">
  <TotalTime>1567</TotalTime>
  <Words>329</Words>
  <Application>Microsoft Macintosh PowerPoint</Application>
  <PresentationFormat>Presentazione su schermo (16:9)</PresentationFormat>
  <Paragraphs>49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Calibri</vt:lpstr>
      <vt:lpstr>Helvetica</vt:lpstr>
      <vt:lpstr>Raleway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cp:lastModifiedBy>Fabrizio Manca</cp:lastModifiedBy>
  <cp:revision>9</cp:revision>
  <dcterms:modified xsi:type="dcterms:W3CDTF">2022-07-11T07:54:52Z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0x01010036978EF2025B554DB051D4011EFDA52C</vt:lpwstr>
  </property>
</Properties>
</file>