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2" r:id="rId7"/>
    <p:sldId id="261" r:id="rId8"/>
    <p:sldId id="263" r:id="rId9"/>
    <p:sldId id="264" r:id="rId10"/>
    <p:sldId id="265" r:id="rId11"/>
    <p:sldId id="267" r:id="rId12"/>
    <p:sldId id="266" r:id="rId13"/>
    <p:sldId id="268" r:id="rId1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tti Carla" initials="GC" lastIdx="1" clrIdx="0">
    <p:extLst>
      <p:ext uri="{19B8F6BF-5375-455C-9EA6-DF929625EA0E}">
        <p15:presenceInfo xmlns:p15="http://schemas.microsoft.com/office/powerpoint/2012/main" userId="S::MI13061@istruzione.it::635763f9-a578-4255-a564-2cfa1965c9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94659"/>
  </p:normalViewPr>
  <p:slideViewPr>
    <p:cSldViewPr snapToGrid="0" snapToObjects="1" showGuides="1">
      <p:cViewPr varScale="1">
        <p:scale>
          <a:sx n="104" d="100"/>
          <a:sy n="104" d="100"/>
        </p:scale>
        <p:origin x="208" y="2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0T17:06:54.384" idx="1">
    <p:pos x="4545" y="901"/>
    <p:text>Farei un riferimento al Protocollo d'intesa con MIDGOSVI e che questa iniziativa si svolege dentro quel protocollo. Cfr. Circolare ecc.</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1597819"/>
            <a:ext cx="7772400" cy="1102521"/>
          </a:xfrm>
          <a:prstGeom prst="rect">
            <a:avLst/>
          </a:prstGeom>
        </p:spPr>
        <p:txBody>
          <a:bodyPr/>
          <a:lstStyle/>
          <a:p>
            <a:r>
              <a:t>Titolo Testo</a:t>
            </a:r>
          </a:p>
        </p:txBody>
      </p:sp>
      <p:sp>
        <p:nvSpPr>
          <p:cNvPr id="12" name="Corpo livello uno…"/>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3305176"/>
            <a:ext cx="7772401" cy="1021558"/>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180033"/>
            <a:ext cx="7772401" cy="112514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900112"/>
            <a:ext cx="4038600" cy="2545559"/>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457200" y="1151333"/>
            <a:ext cx="4040188" cy="479824"/>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13"/>
          </p:nvPr>
        </p:nvSpPr>
        <p:spPr>
          <a:xfrm>
            <a:off x="4645026" y="1151333"/>
            <a:ext cx="4041777" cy="479824"/>
          </a:xfrm>
          <a:prstGeom prst="rect">
            <a:avLst/>
          </a:prstGeom>
        </p:spPr>
        <p:txBody>
          <a:bodyPr anchor="b"/>
          <a:lstStyle/>
          <a:p>
            <a:pPr marL="332613" indent="-332613" defTabSz="443484">
              <a:spcBef>
                <a:spcPts val="600"/>
              </a:spcBef>
              <a:defRPr sz="3104"/>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1" y="204785"/>
            <a:ext cx="3008315" cy="87154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04788"/>
            <a:ext cx="5111750" cy="4389836"/>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half" idx="13"/>
          </p:nvPr>
        </p:nvSpPr>
        <p:spPr>
          <a:xfrm>
            <a:off x="457199" y="1076326"/>
            <a:ext cx="3008317" cy="3518297"/>
          </a:xfrm>
          <a:prstGeom prst="rect">
            <a:avLst/>
          </a:prstGeom>
        </p:spPr>
        <p:txBody>
          <a:bodyPr/>
          <a:lstStyle/>
          <a:p>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3600450"/>
            <a:ext cx="5486402" cy="425054"/>
          </a:xfrm>
          <a:prstGeom prst="rect">
            <a:avLst/>
          </a:prstGeom>
        </p:spPr>
        <p:txBody>
          <a:bodyPr anchor="b"/>
          <a:lstStyle>
            <a:lvl1pPr algn="l">
              <a:defRPr sz="2000" b="1"/>
            </a:lvl1pPr>
          </a:lstStyle>
          <a:p>
            <a:r>
              <a:t>Titolo Testo</a:t>
            </a:r>
          </a:p>
        </p:txBody>
      </p:sp>
      <p:sp>
        <p:nvSpPr>
          <p:cNvPr id="83" name="Segnaposto immagine 2"/>
          <p:cNvSpPr>
            <a:spLocks noGrp="1"/>
          </p:cNvSpPr>
          <p:nvPr>
            <p:ph type="pic" sz="half" idx="13"/>
          </p:nvPr>
        </p:nvSpPr>
        <p:spPr>
          <a:xfrm>
            <a:off x="1792288" y="459581"/>
            <a:ext cx="5486402" cy="3086101"/>
          </a:xfrm>
          <a:prstGeom prst="rect">
            <a:avLst/>
          </a:prstGeom>
        </p:spPr>
        <p:txBody>
          <a:bodyPr lIns="91439" tIns="45719" rIns="91439" bIns="45719">
            <a:noAutofit/>
          </a:bodyPr>
          <a:lstStyle/>
          <a:p>
            <a:endParaRPr/>
          </a:p>
        </p:txBody>
      </p:sp>
      <p:sp>
        <p:nvSpPr>
          <p:cNvPr id="84" name="Corpo livello uno…"/>
          <p:cNvSpPr txBox="1">
            <a:spLocks noGrp="1"/>
          </p:cNvSpPr>
          <p:nvPr>
            <p:ph type="body" sz="quarter" idx="1"/>
          </p:nvPr>
        </p:nvSpPr>
        <p:spPr>
          <a:xfrm>
            <a:off x="1792288" y="4025503"/>
            <a:ext cx="5486402" cy="60364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457200" y="1200150"/>
            <a:ext cx="8229600" cy="3394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428178" y="4780033"/>
            <a:ext cx="258623" cy="248304"/>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ww.youtube.com/user/AccademiaIISF/videos" TargetMode="External"/><Relationship Id="rId4" Type="http://schemas.openxmlformats.org/officeDocument/2006/relationships/hyperlink" Target="https://www.iisf.it/index.php/indice-per-autori-e-per-temi.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Numero diapositiva"/>
          <p:cNvSpPr txBox="1">
            <a:spLocks noGrp="1"/>
          </p:cNvSpPr>
          <p:nvPr>
            <p:ph type="sldNum" sz="quarter" idx="4294967295"/>
          </p:nvPr>
        </p:nvSpPr>
        <p:spPr>
          <a:xfrm>
            <a:off x="8505420" y="4780033"/>
            <a:ext cx="181381" cy="24830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8B1F1-A9C3-C545-A34E-5023E148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5" y="4621731"/>
            <a:ext cx="2508422" cy="345381"/>
          </a:xfrm>
          <a:prstGeom prst="rect">
            <a:avLst/>
          </a:prstGeom>
        </p:spPr>
      </p:pic>
      <p:sp>
        <p:nvSpPr>
          <p:cNvPr id="6" name="CasellaDiTesto 5">
            <a:extLst>
              <a:ext uri="{FF2B5EF4-FFF2-40B4-BE49-F238E27FC236}">
                <a16:creationId xmlns:a16="http://schemas.microsoft.com/office/drawing/2014/main" id="{B58C7162-1654-D246-BA4D-273020E22D92}"/>
              </a:ext>
            </a:extLst>
          </p:cNvPr>
          <p:cNvSpPr txBox="1"/>
          <p:nvPr/>
        </p:nvSpPr>
        <p:spPr>
          <a:xfrm>
            <a:off x="630195" y="951470"/>
            <a:ext cx="793303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it-IT" sz="2400" b="0" i="0" u="none" strike="noStrike" cap="none" spc="0" normalizeH="0" baseline="0" dirty="0">
                <a:ln>
                  <a:noFill/>
                </a:ln>
                <a:solidFill>
                  <a:srgbClr val="000000"/>
                </a:solidFill>
                <a:effectLst/>
                <a:uFillTx/>
                <a:latin typeface="+mj-lt"/>
                <a:ea typeface="+mj-ea"/>
                <a:cs typeface="+mj-cs"/>
                <a:sym typeface="Helvetica"/>
              </a:rPr>
              <a:t>Un esempio di sillabo cooperativo per competenze</a:t>
            </a:r>
          </a:p>
        </p:txBody>
      </p:sp>
      <p:sp>
        <p:nvSpPr>
          <p:cNvPr id="7" name="CasellaDiTesto 6">
            <a:extLst>
              <a:ext uri="{FF2B5EF4-FFF2-40B4-BE49-F238E27FC236}">
                <a16:creationId xmlns:a16="http://schemas.microsoft.com/office/drawing/2014/main" id="{31B5358C-9C34-1F42-9B09-BDDA9F498AD5}"/>
              </a:ext>
            </a:extLst>
          </p:cNvPr>
          <p:cNvSpPr txBox="1"/>
          <p:nvPr/>
        </p:nvSpPr>
        <p:spPr>
          <a:xfrm>
            <a:off x="630194" y="1804086"/>
            <a:ext cx="7933037" cy="31085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1400" dirty="0"/>
              <a:t>Si presenta qui, come esempio concreto di lavoro svolto, il sillabo elaborato da un gruppo di docenti nel secondo corso sopra ricordato. Il titolo del sillabo è “Potere, verità e menzogna”.</a:t>
            </a:r>
          </a:p>
          <a:p>
            <a:pPr marL="285750" indent="-285750">
              <a:buFont typeface="Arial" panose="020B0604020202020204" pitchFamily="34" charset="0"/>
              <a:buChar char="•"/>
            </a:pPr>
            <a:r>
              <a:rPr lang="it-IT" sz="1400" dirty="0"/>
              <a:t>Il sillabo è stato creato da sette docenti: Alfredo Carrella, Elena Danubio, Elena Lamberti (Liceo T. Tasso, Salerno), Benedetta Celsa (Liceo A. Volta, Palermo), Domenico </a:t>
            </a:r>
            <a:r>
              <a:rPr lang="it-IT" sz="1400" dirty="0" err="1"/>
              <a:t>Cutrupia</a:t>
            </a:r>
            <a:r>
              <a:rPr lang="it-IT" sz="1400" dirty="0"/>
              <a:t>, Alessandro </a:t>
            </a:r>
            <a:r>
              <a:rPr lang="it-IT" sz="1400" dirty="0" err="1"/>
              <a:t>Grussu</a:t>
            </a:r>
            <a:r>
              <a:rPr lang="it-IT" sz="1400" dirty="0"/>
              <a:t> (Liceo G.B. </a:t>
            </a:r>
            <a:r>
              <a:rPr lang="it-IT" sz="1400" dirty="0" err="1"/>
              <a:t>Impallomeni</a:t>
            </a:r>
            <a:r>
              <a:rPr lang="it-IT" sz="1400" dirty="0"/>
              <a:t>, Milazzo), Patrizia Madonna (I.I.S. F.S. Nitti, Portici);</a:t>
            </a:r>
          </a:p>
          <a:p>
            <a:pPr marL="285750" indent="-285750">
              <a:buFont typeface="Arial" panose="020B0604020202020204" pitchFamily="34" charset="0"/>
              <a:buChar char="•"/>
            </a:pPr>
            <a:r>
              <a:rPr lang="it-IT" sz="1400" dirty="0"/>
              <a:t>Il sillabo è stato progettato per una classe terza liceale (classica o scientifica);</a:t>
            </a:r>
          </a:p>
          <a:p>
            <a:pPr marL="285750" indent="-285750">
              <a:buFont typeface="Arial" panose="020B0604020202020204" pitchFamily="34" charset="0"/>
              <a:buChar char="•"/>
            </a:pPr>
            <a:r>
              <a:rPr lang="it-IT" sz="1400" dirty="0">
                <a:latin typeface="Helvetica" pitchFamily="2" charset="0"/>
              </a:rPr>
              <a:t>La finalità globale che si intende raggiungere è la formazione negli alunni di una consapevolezza critica relativa al proprio status di “cittadini in formazione”, prendendo spunto sia dal passato che dal presente, in un fecondo confronto destinato ad ampliare ed arricchire il loro “bagaglio culturale”, e soprattutto a stimolarli ad assumere quel ruolo attivo e partecipativo a fondamento di ogni cittadinanza che voglia essere non solo formalmente, bensì autenticamente democratica.</a:t>
            </a:r>
          </a:p>
          <a:p>
            <a:pPr marL="285750" indent="-285750">
              <a:buFont typeface="Arial" panose="020B0604020202020204" pitchFamily="34" charset="0"/>
              <a:buChar char="•"/>
            </a:pPr>
            <a:endParaRPr lang="it-IT" sz="1400" dirty="0"/>
          </a:p>
          <a:p>
            <a:endParaRPr lang="it-IT" sz="1400" dirty="0"/>
          </a:p>
        </p:txBody>
      </p:sp>
    </p:spTree>
    <p:extLst>
      <p:ext uri="{BB962C8B-B14F-4D97-AF65-F5344CB8AC3E}">
        <p14:creationId xmlns:p14="http://schemas.microsoft.com/office/powerpoint/2010/main" val="16060107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8B1F1-A9C3-C545-A34E-5023E148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5" y="4621731"/>
            <a:ext cx="2508422" cy="345381"/>
          </a:xfrm>
          <a:prstGeom prst="rect">
            <a:avLst/>
          </a:prstGeom>
        </p:spPr>
      </p:pic>
      <p:sp>
        <p:nvSpPr>
          <p:cNvPr id="6" name="CasellaDiTesto 5">
            <a:extLst>
              <a:ext uri="{FF2B5EF4-FFF2-40B4-BE49-F238E27FC236}">
                <a16:creationId xmlns:a16="http://schemas.microsoft.com/office/drawing/2014/main" id="{B58C7162-1654-D246-BA4D-273020E22D92}"/>
              </a:ext>
            </a:extLst>
          </p:cNvPr>
          <p:cNvSpPr txBox="1"/>
          <p:nvPr/>
        </p:nvSpPr>
        <p:spPr>
          <a:xfrm>
            <a:off x="630195" y="951470"/>
            <a:ext cx="793303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it-IT" sz="2400" b="0" i="0" u="none" strike="noStrike" cap="none" spc="0" normalizeH="0" baseline="0" dirty="0">
                <a:ln>
                  <a:noFill/>
                </a:ln>
                <a:solidFill>
                  <a:srgbClr val="000000"/>
                </a:solidFill>
                <a:effectLst/>
                <a:uFillTx/>
                <a:latin typeface="+mj-lt"/>
                <a:ea typeface="+mj-ea"/>
                <a:cs typeface="+mj-cs"/>
                <a:sym typeface="Helvetica"/>
              </a:rPr>
              <a:t>Obiettivi del sillabo</a:t>
            </a:r>
          </a:p>
        </p:txBody>
      </p:sp>
      <p:sp>
        <p:nvSpPr>
          <p:cNvPr id="7" name="CasellaDiTesto 6">
            <a:extLst>
              <a:ext uri="{FF2B5EF4-FFF2-40B4-BE49-F238E27FC236}">
                <a16:creationId xmlns:a16="http://schemas.microsoft.com/office/drawing/2014/main" id="{31B5358C-9C34-1F42-9B09-BDDA9F498AD5}"/>
              </a:ext>
            </a:extLst>
          </p:cNvPr>
          <p:cNvSpPr txBox="1"/>
          <p:nvPr/>
        </p:nvSpPr>
        <p:spPr>
          <a:xfrm>
            <a:off x="630194" y="1804086"/>
            <a:ext cx="7933037" cy="2677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1400" dirty="0"/>
              <a:t>Coerentemente con la normativa di riferimento (Legge 20 agosto 2019 n. 92 e il DM 30 giugno 2020 n. 35, allegati A e C), il percorso si focalizza su alcuni punti nodali, scelti tra quelli indicati nell’allegato C come integrazioni al Profilo educativo, culturale e professionale dello studente a conclusione del secondo ciclo del sistema educativo di istruzione e di formazione. In particolare, il gruppo di lavoro ha scelto di lavorare sui seguenti obiettivi:</a:t>
            </a:r>
          </a:p>
          <a:p>
            <a:pPr marL="285750" indent="-285750">
              <a:buFont typeface="Arial" panose="020B0604020202020204" pitchFamily="34" charset="0"/>
              <a:buChar char="•"/>
            </a:pPr>
            <a:r>
              <a:rPr lang="it-IT" sz="1400" dirty="0"/>
              <a:t>conoscere l’organizzazione costituzionale ed amministrativa del nostro Paese per rispondere ai propri doveri di cittadino ed esercitare con consapevolezza i propri diritti politici a livello territoriale e nazionale;</a:t>
            </a:r>
          </a:p>
          <a:p>
            <a:pPr marL="285750" indent="-285750">
              <a:buFont typeface="Arial" panose="020B0604020202020204" pitchFamily="34" charset="0"/>
              <a:buChar char="•"/>
            </a:pPr>
            <a:r>
              <a:rPr lang="it-IT" sz="1400" dirty="0"/>
              <a:t>partecipare al dibattito culturale;</a:t>
            </a:r>
          </a:p>
          <a:p>
            <a:pPr marL="285750" indent="-285750">
              <a:buFont typeface="Arial" panose="020B0604020202020204" pitchFamily="34" charset="0"/>
              <a:buChar char="•"/>
            </a:pPr>
            <a:r>
              <a:rPr lang="it-IT" sz="1400" dirty="0"/>
              <a:t>cogliere la complessità dei problemi esistenziali, morali, politici, sociali, economici e scientifici e formulare risposte personali argomentate.</a:t>
            </a:r>
          </a:p>
          <a:p>
            <a:endParaRPr lang="it-IT" sz="1400" dirty="0"/>
          </a:p>
        </p:txBody>
      </p:sp>
    </p:spTree>
    <p:extLst>
      <p:ext uri="{BB962C8B-B14F-4D97-AF65-F5344CB8AC3E}">
        <p14:creationId xmlns:p14="http://schemas.microsoft.com/office/powerpoint/2010/main" val="40919561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D36B775-B483-724E-A6E3-256B27565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63"/>
            <a:ext cx="9144000" cy="5106973"/>
          </a:xfrm>
          <a:prstGeom prst="rect">
            <a:avLst/>
          </a:prstGeom>
        </p:spPr>
      </p:pic>
    </p:spTree>
    <p:extLst>
      <p:ext uri="{BB962C8B-B14F-4D97-AF65-F5344CB8AC3E}">
        <p14:creationId xmlns:p14="http://schemas.microsoft.com/office/powerpoint/2010/main" val="35061936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6" name="CasellaDiTesto 3"/>
          <p:cNvSpPr txBox="1"/>
          <p:nvPr/>
        </p:nvSpPr>
        <p:spPr>
          <a:xfrm>
            <a:off x="289207" y="2557849"/>
            <a:ext cx="8372879" cy="1692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800" b="1" spc="30">
                <a:solidFill>
                  <a:srgbClr val="595959"/>
                </a:solidFill>
                <a:latin typeface="Raleway"/>
                <a:ea typeface="Raleway"/>
                <a:cs typeface="Raleway"/>
                <a:sym typeface="Raleway"/>
              </a:defRPr>
            </a:lvl1pPr>
          </a:lstStyle>
          <a:p>
            <a:pPr algn="ctr"/>
            <a:r>
              <a:rPr lang="it-IT" dirty="0"/>
              <a:t>Grazie dell’attenzione!</a:t>
            </a:r>
          </a:p>
          <a:p>
            <a:endParaRPr lang="it-IT" dirty="0"/>
          </a:p>
          <a:p>
            <a:pPr algn="ctr"/>
            <a:r>
              <a:rPr lang="it-IT" sz="1600" dirty="0"/>
              <a:t>Massimiliano </a:t>
            </a:r>
            <a:r>
              <a:rPr lang="it-IT" sz="1600" dirty="0" err="1"/>
              <a:t>Biscuso</a:t>
            </a:r>
            <a:r>
              <a:rPr lang="it-IT" sz="1600" dirty="0"/>
              <a:t>: </a:t>
            </a:r>
            <a:r>
              <a:rPr lang="it-IT" sz="1600" dirty="0" err="1"/>
              <a:t>m.biscuso@iisf.it</a:t>
            </a:r>
            <a:endParaRPr lang="it-IT" sz="1600" dirty="0"/>
          </a:p>
          <a:p>
            <a:pPr algn="ctr"/>
            <a:endParaRPr lang="it-IT" sz="1600" dirty="0"/>
          </a:p>
          <a:p>
            <a:pPr algn="ctr"/>
            <a:r>
              <a:rPr lang="it-IT" sz="1600" dirty="0"/>
              <a:t>Istituto Italiano per gli Studi Filosofici: </a:t>
            </a:r>
            <a:r>
              <a:rPr lang="it-IT" sz="1600" dirty="0" err="1"/>
              <a:t>www.iisf.it</a:t>
            </a:r>
            <a:endParaRPr lang="it-IT" sz="1600" dirty="0"/>
          </a:p>
        </p:txBody>
      </p:sp>
      <p:sp>
        <p:nvSpPr>
          <p:cNvPr id="97" name="CasellaDiTesto 5"/>
          <p:cNvSpPr txBox="1"/>
          <p:nvPr/>
        </p:nvSpPr>
        <p:spPr>
          <a:xfrm>
            <a:off x="303539" y="3456743"/>
            <a:ext cx="7184608"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595959"/>
                </a:solidFill>
                <a:latin typeface="Raleway"/>
                <a:ea typeface="Raleway"/>
                <a:cs typeface="Raleway"/>
                <a:sym typeface="Raleway"/>
              </a:defRPr>
            </a:lvl1pPr>
          </a:lstStyle>
          <a:p>
            <a:endParaRPr dirty="0"/>
          </a:p>
        </p:txBody>
      </p:sp>
    </p:spTree>
    <p:extLst>
      <p:ext uri="{BB962C8B-B14F-4D97-AF65-F5344CB8AC3E}">
        <p14:creationId xmlns:p14="http://schemas.microsoft.com/office/powerpoint/2010/main" val="41548053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6" name="CasellaDiTesto 3"/>
          <p:cNvSpPr txBox="1"/>
          <p:nvPr/>
        </p:nvSpPr>
        <p:spPr>
          <a:xfrm>
            <a:off x="289207" y="2957397"/>
            <a:ext cx="8411613" cy="2123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800" b="1" spc="30">
                <a:solidFill>
                  <a:srgbClr val="595959"/>
                </a:solidFill>
                <a:latin typeface="Raleway"/>
                <a:ea typeface="Raleway"/>
                <a:cs typeface="Raleway"/>
                <a:sym typeface="Raleway"/>
              </a:defRPr>
            </a:lvl1pPr>
          </a:lstStyle>
          <a:p>
            <a:r>
              <a:rPr lang="it-IT" dirty="0"/>
              <a:t>Filosofia, nuove sfide della cittadinanza e insegnamento dell’Educazione civica</a:t>
            </a:r>
          </a:p>
          <a:p>
            <a:endParaRPr lang="it-IT" dirty="0"/>
          </a:p>
          <a:p>
            <a:r>
              <a:rPr lang="it-IT" sz="1600" dirty="0"/>
              <a:t>Massimiliano </a:t>
            </a:r>
            <a:r>
              <a:rPr lang="it-IT" sz="1600" dirty="0" err="1"/>
              <a:t>Biscuso</a:t>
            </a:r>
            <a:r>
              <a:rPr lang="it-IT" sz="1600" dirty="0"/>
              <a:t> </a:t>
            </a:r>
          </a:p>
          <a:p>
            <a:r>
              <a:rPr lang="it-IT" sz="1600" dirty="0"/>
              <a:t>Coordinatore scientifico e referente per la formazione</a:t>
            </a:r>
          </a:p>
          <a:p>
            <a:r>
              <a:rPr lang="it-IT" sz="1600" dirty="0"/>
              <a:t>Istituto Italiano per gli Studi Filosofici</a:t>
            </a:r>
            <a:endParaRPr sz="1600" dirty="0"/>
          </a:p>
        </p:txBody>
      </p:sp>
      <p:sp>
        <p:nvSpPr>
          <p:cNvPr id="97" name="CasellaDiTesto 5"/>
          <p:cNvSpPr txBox="1"/>
          <p:nvPr/>
        </p:nvSpPr>
        <p:spPr>
          <a:xfrm>
            <a:off x="303539" y="3456743"/>
            <a:ext cx="7184608"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595959"/>
                </a:solidFill>
                <a:latin typeface="Raleway"/>
                <a:ea typeface="Raleway"/>
                <a:cs typeface="Raleway"/>
                <a:sym typeface="Raleway"/>
              </a:defRPr>
            </a:lvl1pPr>
          </a:lstStyle>
          <a:p>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8B1F1-A9C3-C545-A34E-5023E148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5" y="4621731"/>
            <a:ext cx="2508422" cy="345381"/>
          </a:xfrm>
          <a:prstGeom prst="rect">
            <a:avLst/>
          </a:prstGeom>
        </p:spPr>
      </p:pic>
      <p:sp>
        <p:nvSpPr>
          <p:cNvPr id="6" name="CasellaDiTesto 5">
            <a:extLst>
              <a:ext uri="{FF2B5EF4-FFF2-40B4-BE49-F238E27FC236}">
                <a16:creationId xmlns:a16="http://schemas.microsoft.com/office/drawing/2014/main" id="{B58C7162-1654-D246-BA4D-273020E22D92}"/>
              </a:ext>
            </a:extLst>
          </p:cNvPr>
          <p:cNvSpPr txBox="1"/>
          <p:nvPr/>
        </p:nvSpPr>
        <p:spPr>
          <a:xfrm>
            <a:off x="630195" y="951470"/>
            <a:ext cx="793303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2400" dirty="0"/>
              <a:t>L’Istituto Italiano per gli Studi Filosofici per la Scuola</a:t>
            </a:r>
            <a:endParaRPr kumimoji="0" lang="it-IT" sz="24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CasellaDiTesto 6">
            <a:extLst>
              <a:ext uri="{FF2B5EF4-FFF2-40B4-BE49-F238E27FC236}">
                <a16:creationId xmlns:a16="http://schemas.microsoft.com/office/drawing/2014/main" id="{31B5358C-9C34-1F42-9B09-BDDA9F498AD5}"/>
              </a:ext>
            </a:extLst>
          </p:cNvPr>
          <p:cNvSpPr txBox="1"/>
          <p:nvPr/>
        </p:nvSpPr>
        <p:spPr>
          <a:xfrm>
            <a:off x="630194" y="1804086"/>
            <a:ext cx="7933037" cy="24468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1700" dirty="0"/>
              <a:t>L’IISF nella sua ormai lunga storia ha sempre rivolto una grande attenzione al mondo della Scuola:</a:t>
            </a:r>
          </a:p>
          <a:p>
            <a:pPr marL="285750" indent="-285750">
              <a:buFont typeface="Arial" panose="020B0604020202020204" pitchFamily="34" charset="0"/>
              <a:buChar char="•"/>
            </a:pPr>
            <a:r>
              <a:rPr lang="it-IT" sz="1700" dirty="0"/>
              <a:t>le numerosissime lezioni rivolte a docenti e studenti a palazzo Serra di Cassano;</a:t>
            </a:r>
          </a:p>
          <a:p>
            <a:pPr marL="285750" indent="-285750">
              <a:buFont typeface="Arial" panose="020B0604020202020204" pitchFamily="34" charset="0"/>
              <a:buChar char="•"/>
            </a:pPr>
            <a:r>
              <a:rPr lang="it-IT" sz="1700" dirty="0"/>
              <a:t>le centinaia di Scuole di alta formazione realizzate nelle scuole del Mezzogiorno;</a:t>
            </a:r>
          </a:p>
          <a:p>
            <a:pPr marL="285750" indent="-285750">
              <a:buFont typeface="Arial" panose="020B0604020202020204" pitchFamily="34" charset="0"/>
              <a:buChar char="•"/>
            </a:pPr>
            <a:r>
              <a:rPr lang="it-IT" sz="1700" dirty="0"/>
              <a:t>il progetto “Enciclopedia multimediale delle scienze filosofiche”, alla cui realizzazione l’IISF ha collaborato a partire dal 1987 con la RAI e l’Istituto dell’Enciclopedia Italiana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8B1F1-A9C3-C545-A34E-5023E148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5" y="4621731"/>
            <a:ext cx="2508422" cy="345381"/>
          </a:xfrm>
          <a:prstGeom prst="rect">
            <a:avLst/>
          </a:prstGeom>
        </p:spPr>
      </p:pic>
      <p:sp>
        <p:nvSpPr>
          <p:cNvPr id="6" name="CasellaDiTesto 5">
            <a:extLst>
              <a:ext uri="{FF2B5EF4-FFF2-40B4-BE49-F238E27FC236}">
                <a16:creationId xmlns:a16="http://schemas.microsoft.com/office/drawing/2014/main" id="{B58C7162-1654-D246-BA4D-273020E22D92}"/>
              </a:ext>
            </a:extLst>
          </p:cNvPr>
          <p:cNvSpPr txBox="1"/>
          <p:nvPr/>
        </p:nvSpPr>
        <p:spPr>
          <a:xfrm>
            <a:off x="630195" y="951470"/>
            <a:ext cx="7933037"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2400" dirty="0"/>
              <a:t>L’IISF al servizio di docenti e studenti:</a:t>
            </a:r>
            <a:br>
              <a:rPr lang="it-IT" sz="2400" dirty="0"/>
            </a:br>
            <a:r>
              <a:rPr lang="it-IT" sz="2400" dirty="0"/>
              <a:t>le registrazioni delle lezioni e i ritratti</a:t>
            </a:r>
            <a:endParaRPr kumimoji="0" lang="it-IT" sz="24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CasellaDiTesto 6">
            <a:extLst>
              <a:ext uri="{FF2B5EF4-FFF2-40B4-BE49-F238E27FC236}">
                <a16:creationId xmlns:a16="http://schemas.microsoft.com/office/drawing/2014/main" id="{31B5358C-9C34-1F42-9B09-BDDA9F498AD5}"/>
              </a:ext>
            </a:extLst>
          </p:cNvPr>
          <p:cNvSpPr txBox="1"/>
          <p:nvPr/>
        </p:nvSpPr>
        <p:spPr>
          <a:xfrm>
            <a:off x="630195" y="1915297"/>
            <a:ext cx="8056605" cy="2862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pPr>
            <a:r>
              <a:rPr lang="it-IT" sz="1500" dirty="0">
                <a:latin typeface="Helvetica" pitchFamily="2" charset="0"/>
              </a:rPr>
              <a:t>L’Istituto Italiano per gli Studi Filosofici mette a disposizione con un indice organico per autori e per temi le registrazioni audio e video delle sue lezioni, in un catalogo aperto che si arricchisce progressivamente di contenuti. L'indice segnala inoltre le lezioni specificamente rivolte agli studenti delle scuole secondarie superiori: </a:t>
            </a:r>
            <a:r>
              <a:rPr lang="it-IT" sz="1500" dirty="0">
                <a:latin typeface="Helvetica" pitchFamily="2" charset="0"/>
                <a:hlinkClick r:id="rId4"/>
              </a:rPr>
              <a:t>https://www.iisf.it/index.php/indice-per-autori-e-per-temi.html</a:t>
            </a:r>
            <a:r>
              <a:rPr lang="it-IT" sz="1500" dirty="0">
                <a:latin typeface="Helvetica" pitchFamily="2" charset="0"/>
              </a:rPr>
              <a:t> </a:t>
            </a:r>
          </a:p>
          <a:p>
            <a:pPr marL="285750" indent="-285750">
              <a:buFont typeface="Arial" panose="020B0604020202020204" pitchFamily="34" charset="0"/>
              <a:buChar char="•"/>
            </a:pPr>
            <a:r>
              <a:rPr lang="it-IT" sz="1500" dirty="0">
                <a:latin typeface="Helvetica" pitchFamily="2" charset="0"/>
              </a:rPr>
              <a:t>Sul nostro canale </a:t>
            </a:r>
            <a:r>
              <a:rPr lang="it-IT" sz="1500" dirty="0" err="1">
                <a:latin typeface="Helvetica" pitchFamily="2" charset="0"/>
              </a:rPr>
              <a:t>Youtube</a:t>
            </a:r>
            <a:r>
              <a:rPr lang="it-IT" sz="1500" dirty="0">
                <a:latin typeface="Helvetica" pitchFamily="2" charset="0"/>
              </a:rPr>
              <a:t>, al quale sono iscritte 15.000 persone, sono pubblicate diverse centinaia di registrazioni. Le visualizzazioni dall’ottobre 2010 a oggi sono state quasi 2.500.000. Il link è: </a:t>
            </a:r>
            <a:r>
              <a:rPr lang="it-IT" sz="1500" dirty="0">
                <a:latin typeface="Helvetica" pitchFamily="2" charset="0"/>
                <a:hlinkClick r:id="rId5"/>
              </a:rPr>
              <a:t>https://www.youtube.com/user/AccademiaIISF/videos</a:t>
            </a:r>
            <a:r>
              <a:rPr lang="it-IT" sz="1500" dirty="0">
                <a:latin typeface="Helvetica" pitchFamily="2" charset="0"/>
              </a:rPr>
              <a:t> </a:t>
            </a:r>
          </a:p>
          <a:p>
            <a:pPr marL="285750" indent="-285750">
              <a:buFont typeface="Arial" panose="020B0604020202020204" pitchFamily="34" charset="0"/>
              <a:buChar char="•"/>
            </a:pPr>
            <a:r>
              <a:rPr lang="it-IT" sz="1500" dirty="0">
                <a:latin typeface="Helvetica" pitchFamily="2" charset="0"/>
              </a:rPr>
              <a:t>La sezione «</a:t>
            </a:r>
            <a:r>
              <a:rPr lang="it-IT" sz="1500" dirty="0" err="1">
                <a:latin typeface="Helvetica" pitchFamily="2" charset="0"/>
              </a:rPr>
              <a:t>Pinakes</a:t>
            </a:r>
            <a:r>
              <a:rPr lang="it-IT" sz="1500" dirty="0">
                <a:latin typeface="Helvetica" pitchFamily="2" charset="0"/>
              </a:rPr>
              <a:t>» contiene numerosi ritratti di alcuni dei più importanti filosofi contemporanei, con registrazioni e sinossi delle lezioni, bibliografie e altre informazioni utili.</a:t>
            </a:r>
          </a:p>
          <a:p>
            <a:endParaRPr lang="it-IT" sz="1500" dirty="0"/>
          </a:p>
        </p:txBody>
      </p:sp>
    </p:spTree>
    <p:extLst>
      <p:ext uri="{BB962C8B-B14F-4D97-AF65-F5344CB8AC3E}">
        <p14:creationId xmlns:p14="http://schemas.microsoft.com/office/powerpoint/2010/main" val="27855637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8B1F1-A9C3-C545-A34E-5023E148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5" y="4621731"/>
            <a:ext cx="2508422" cy="345381"/>
          </a:xfrm>
          <a:prstGeom prst="rect">
            <a:avLst/>
          </a:prstGeom>
        </p:spPr>
      </p:pic>
      <p:sp>
        <p:nvSpPr>
          <p:cNvPr id="6" name="CasellaDiTesto 5">
            <a:extLst>
              <a:ext uri="{FF2B5EF4-FFF2-40B4-BE49-F238E27FC236}">
                <a16:creationId xmlns:a16="http://schemas.microsoft.com/office/drawing/2014/main" id="{B58C7162-1654-D246-BA4D-273020E22D92}"/>
              </a:ext>
            </a:extLst>
          </p:cNvPr>
          <p:cNvSpPr txBox="1"/>
          <p:nvPr/>
        </p:nvSpPr>
        <p:spPr>
          <a:xfrm>
            <a:off x="630195" y="951470"/>
            <a:ext cx="7933037"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2400" dirty="0"/>
              <a:t>Il Progetto di Filosofia MIDGOSVI-IISF “Orizzonti della convivenza” Seconda edizione A.S. 2021/2022 </a:t>
            </a:r>
            <a:endParaRPr kumimoji="0" lang="it-IT" sz="24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CasellaDiTesto 6">
            <a:extLst>
              <a:ext uri="{FF2B5EF4-FFF2-40B4-BE49-F238E27FC236}">
                <a16:creationId xmlns:a16="http://schemas.microsoft.com/office/drawing/2014/main" id="{31B5358C-9C34-1F42-9B09-BDDA9F498AD5}"/>
              </a:ext>
            </a:extLst>
          </p:cNvPr>
          <p:cNvSpPr txBox="1"/>
          <p:nvPr/>
        </p:nvSpPr>
        <p:spPr>
          <a:xfrm>
            <a:off x="321276" y="1915297"/>
            <a:ext cx="8526161" cy="252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pPr>
            <a:r>
              <a:rPr lang="it-IT" sz="1400" dirty="0"/>
              <a:t>Attraverso il pensiero filosofico e la storia delle idee, il Progetto di Filosofia dal carattere nazionale, concepito e realizzato all’interno del Protocollo d’intesa tra il MIUR e l’IISF «La filosofia, dalla polis al mondo», intende trattare i tre nuclei concettuali dell’insegnamento dell’Educazione civica precisati nella Legge n. 92/2019 e approfondire i contenuti e le tematiche indicati nelle Linee guida del decreto ministeriale n. 35 del 22/06/2020 attraverso le proposte di rinnovamento didattico del Documento MIUR 2017 </a:t>
            </a:r>
            <a:r>
              <a:rPr lang="it-IT" sz="1400" i="1" dirty="0"/>
              <a:t>Orientamenti per l’apprendimento della Filosofia nella società della conoscenza</a:t>
            </a:r>
            <a:r>
              <a:rPr lang="it-IT" sz="1400" dirty="0"/>
              <a:t>. </a:t>
            </a:r>
          </a:p>
          <a:p>
            <a:pPr marL="285750" indent="-285750">
              <a:buFont typeface="Arial" panose="020B0604020202020204" pitchFamily="34" charset="0"/>
              <a:buChar char="•"/>
            </a:pPr>
            <a:r>
              <a:rPr lang="it-IT" sz="1400" dirty="0"/>
              <a:t>L’intento è di contribuire alla costruzione di percorsi didattici trasversali in grado di promuovere le finalità della Legge nonché di sviluppare obiettivi/risultati di apprendimento, coerenti con l’Allegato C alle Linee guida, relativo alle Integrazioni al Profilo educativo, culturale e professionale dello studente a conclusione del secondo ciclo del sistema educativo di istruzione e di formazione, riferite all’insegnamento trasversale dell’Educazione civica.</a:t>
            </a:r>
            <a:r>
              <a:rPr lang="it-IT" dirty="0"/>
              <a:t> </a:t>
            </a:r>
          </a:p>
        </p:txBody>
      </p:sp>
    </p:spTree>
    <p:extLst>
      <p:ext uri="{BB962C8B-B14F-4D97-AF65-F5344CB8AC3E}">
        <p14:creationId xmlns:p14="http://schemas.microsoft.com/office/powerpoint/2010/main" val="38274594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8B1F1-A9C3-C545-A34E-5023E148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5" y="4621731"/>
            <a:ext cx="2508422" cy="345381"/>
          </a:xfrm>
          <a:prstGeom prst="rect">
            <a:avLst/>
          </a:prstGeom>
        </p:spPr>
      </p:pic>
      <p:sp>
        <p:nvSpPr>
          <p:cNvPr id="6" name="CasellaDiTesto 5">
            <a:extLst>
              <a:ext uri="{FF2B5EF4-FFF2-40B4-BE49-F238E27FC236}">
                <a16:creationId xmlns:a16="http://schemas.microsoft.com/office/drawing/2014/main" id="{B58C7162-1654-D246-BA4D-273020E22D92}"/>
              </a:ext>
            </a:extLst>
          </p:cNvPr>
          <p:cNvSpPr txBox="1"/>
          <p:nvPr/>
        </p:nvSpPr>
        <p:spPr>
          <a:xfrm>
            <a:off x="630195" y="951470"/>
            <a:ext cx="793303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2400" dirty="0"/>
              <a:t>Le finalità del Progetto di Filosofia</a:t>
            </a:r>
            <a:endParaRPr kumimoji="0" lang="it-IT" sz="24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CasellaDiTesto 6">
            <a:extLst>
              <a:ext uri="{FF2B5EF4-FFF2-40B4-BE49-F238E27FC236}">
                <a16:creationId xmlns:a16="http://schemas.microsoft.com/office/drawing/2014/main" id="{31B5358C-9C34-1F42-9B09-BDDA9F498AD5}"/>
              </a:ext>
            </a:extLst>
          </p:cNvPr>
          <p:cNvSpPr txBox="1"/>
          <p:nvPr/>
        </p:nvSpPr>
        <p:spPr>
          <a:xfrm>
            <a:off x="630194" y="1989438"/>
            <a:ext cx="7933038" cy="20159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dirty="0"/>
              <a:t>Il Progetto di Filosofia intende valorizzare l’insegnamento /apprendimento del pensiero filosofico nella predisposizione di esempi concreti di Unità di Apprendimento e Sillabi, capaci di promuovere l’integrazione tra le diverse discipline e lo sviluppo di competenze di cittadinanza, al fine di contribuire a comporre il curricolo di Educazione civica, di almeno 33 ore annuali, nel secondo ciclo di istruzione e nell’istruzione per gli adulti.</a:t>
            </a:r>
          </a:p>
          <a:p>
            <a:endParaRPr lang="it-IT" sz="1700" dirty="0"/>
          </a:p>
        </p:txBody>
      </p:sp>
    </p:spTree>
    <p:extLst>
      <p:ext uri="{BB962C8B-B14F-4D97-AF65-F5344CB8AC3E}">
        <p14:creationId xmlns:p14="http://schemas.microsoft.com/office/powerpoint/2010/main" val="30299630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8B1F1-A9C3-C545-A34E-5023E148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5" y="4621731"/>
            <a:ext cx="2508422" cy="345381"/>
          </a:xfrm>
          <a:prstGeom prst="rect">
            <a:avLst/>
          </a:prstGeom>
        </p:spPr>
      </p:pic>
      <p:sp>
        <p:nvSpPr>
          <p:cNvPr id="6" name="CasellaDiTesto 5">
            <a:extLst>
              <a:ext uri="{FF2B5EF4-FFF2-40B4-BE49-F238E27FC236}">
                <a16:creationId xmlns:a16="http://schemas.microsoft.com/office/drawing/2014/main" id="{B58C7162-1654-D246-BA4D-273020E22D92}"/>
              </a:ext>
            </a:extLst>
          </p:cNvPr>
          <p:cNvSpPr txBox="1"/>
          <p:nvPr/>
        </p:nvSpPr>
        <p:spPr>
          <a:xfrm>
            <a:off x="630195" y="951470"/>
            <a:ext cx="793303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it-IT" sz="2400" b="0" i="0" u="none" strike="noStrike" cap="none" spc="0" normalizeH="0" baseline="0" dirty="0">
                <a:ln>
                  <a:noFill/>
                </a:ln>
                <a:solidFill>
                  <a:srgbClr val="000000"/>
                </a:solidFill>
                <a:effectLst/>
                <a:uFillTx/>
                <a:latin typeface="+mj-lt"/>
                <a:ea typeface="+mj-ea"/>
                <a:cs typeface="+mj-cs"/>
                <a:sym typeface="Helvetica"/>
              </a:rPr>
              <a:t>Gli obiettivi del Progetto di Filosofia</a:t>
            </a:r>
          </a:p>
        </p:txBody>
      </p:sp>
      <p:sp>
        <p:nvSpPr>
          <p:cNvPr id="7" name="CasellaDiTesto 6">
            <a:extLst>
              <a:ext uri="{FF2B5EF4-FFF2-40B4-BE49-F238E27FC236}">
                <a16:creationId xmlns:a16="http://schemas.microsoft.com/office/drawing/2014/main" id="{31B5358C-9C34-1F42-9B09-BDDA9F498AD5}"/>
              </a:ext>
            </a:extLst>
          </p:cNvPr>
          <p:cNvSpPr txBox="1"/>
          <p:nvPr/>
        </p:nvSpPr>
        <p:spPr>
          <a:xfrm>
            <a:off x="630194" y="1544595"/>
            <a:ext cx="7933038"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buFont typeface="+mj-lt"/>
              <a:buAutoNum type="arabicPeriod"/>
            </a:pPr>
            <a:r>
              <a:rPr lang="it-IT" sz="1600" dirty="0">
                <a:latin typeface="Helvetica" pitchFamily="2" charset="0"/>
              </a:rPr>
              <a:t>promuovere la diffusione dell’insegnamento/apprendimento della filosofia (licei, istituti tecnici e professionali, istruzione per gli adulti) per favorire un rapporto cosciente e attivo con le tematiche dell’Educazione civica, per la formazione di cittadini autonomi e responsabili, per la partecipazione piena e consapevole alla convivenza civile; </a:t>
            </a:r>
          </a:p>
          <a:p>
            <a:pPr marL="342900" indent="-342900">
              <a:buFont typeface="+mj-lt"/>
              <a:buAutoNum type="arabicPeriod"/>
            </a:pPr>
            <a:r>
              <a:rPr lang="it-IT" sz="1600" dirty="0">
                <a:latin typeface="Helvetica" pitchFamily="2" charset="0"/>
              </a:rPr>
              <a:t>valorizzare la professionalità docente attraverso la progettazione di unità di apprendimento di sillabi interdisciplinari trasversali condivisi da più docenti e la condivisione dei materiali prodotti anche attraverso la formazione a distanza; </a:t>
            </a:r>
          </a:p>
          <a:p>
            <a:pPr marL="342900" indent="-342900">
              <a:buFont typeface="+mj-lt"/>
              <a:buAutoNum type="arabicPeriod"/>
            </a:pPr>
            <a:r>
              <a:rPr lang="it-IT" sz="1600" dirty="0">
                <a:latin typeface="Helvetica" pitchFamily="2" charset="0"/>
              </a:rPr>
              <a:t>favorire il rinnovamento dell’insegnamento/apprendimento della filosofia, attraverso pratiche di didattica integrata, didattica per competenze, didattica a distanza.</a:t>
            </a:r>
            <a:r>
              <a:rPr lang="it-IT" dirty="0">
                <a:latin typeface="Helvetica" pitchFamily="2" charset="0"/>
              </a:rPr>
              <a:t> </a:t>
            </a:r>
          </a:p>
        </p:txBody>
      </p:sp>
    </p:spTree>
    <p:extLst>
      <p:ext uri="{BB962C8B-B14F-4D97-AF65-F5344CB8AC3E}">
        <p14:creationId xmlns:p14="http://schemas.microsoft.com/office/powerpoint/2010/main" val="330312004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8B1F1-A9C3-C545-A34E-5023E148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5" y="4621731"/>
            <a:ext cx="2508422" cy="345381"/>
          </a:xfrm>
          <a:prstGeom prst="rect">
            <a:avLst/>
          </a:prstGeom>
        </p:spPr>
      </p:pic>
      <p:sp>
        <p:nvSpPr>
          <p:cNvPr id="6" name="CasellaDiTesto 5">
            <a:extLst>
              <a:ext uri="{FF2B5EF4-FFF2-40B4-BE49-F238E27FC236}">
                <a16:creationId xmlns:a16="http://schemas.microsoft.com/office/drawing/2014/main" id="{B58C7162-1654-D246-BA4D-273020E22D92}"/>
              </a:ext>
            </a:extLst>
          </p:cNvPr>
          <p:cNvSpPr txBox="1"/>
          <p:nvPr/>
        </p:nvSpPr>
        <p:spPr>
          <a:xfrm>
            <a:off x="630195" y="951470"/>
            <a:ext cx="793303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2400" dirty="0"/>
              <a:t>La struttura del Progetto</a:t>
            </a:r>
            <a:endParaRPr kumimoji="0" lang="it-IT" sz="24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CasellaDiTesto 6">
            <a:extLst>
              <a:ext uri="{FF2B5EF4-FFF2-40B4-BE49-F238E27FC236}">
                <a16:creationId xmlns:a16="http://schemas.microsoft.com/office/drawing/2014/main" id="{31B5358C-9C34-1F42-9B09-BDDA9F498AD5}"/>
              </a:ext>
            </a:extLst>
          </p:cNvPr>
          <p:cNvSpPr txBox="1"/>
          <p:nvPr/>
        </p:nvSpPr>
        <p:spPr>
          <a:xfrm>
            <a:off x="630194" y="1544595"/>
            <a:ext cx="7784757" cy="31547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1400" dirty="0"/>
              <a:t>Il Progetto è strutturato in due Seminari che prevedono diversi incontri distribuiti nell’arco di tempo 25 ottobre 2021 – 1° dicembre 2021. </a:t>
            </a:r>
          </a:p>
          <a:p>
            <a:pPr marL="285750" indent="-285750">
              <a:buFont typeface="Arial" panose="020B0604020202020204" pitchFamily="34" charset="0"/>
              <a:buChar char="•"/>
            </a:pPr>
            <a:r>
              <a:rPr lang="it-IT" sz="1400" dirty="0"/>
              <a:t>La frequenza avviene in modalità sincrona su piattaforma Zoom</a:t>
            </a:r>
          </a:p>
          <a:p>
            <a:pPr marL="285750" indent="-285750">
              <a:buFont typeface="Arial" panose="020B0604020202020204" pitchFamily="34" charset="0"/>
              <a:buChar char="•"/>
            </a:pPr>
            <a:r>
              <a:rPr lang="it-IT" sz="1400" dirty="0"/>
              <a:t>Ogni singolo Seminario prevede un totale di 25 ore di formazione docente pari a 1 Credito Formativo. </a:t>
            </a:r>
          </a:p>
          <a:p>
            <a:pPr marL="285750" indent="-285750">
              <a:buFont typeface="Arial" panose="020B0604020202020204" pitchFamily="34" charset="0"/>
              <a:buChar char="•"/>
            </a:pPr>
            <a:r>
              <a:rPr lang="it-IT" sz="1400" dirty="0"/>
              <a:t>Primo Seminario: Poteri neutri (25-28 ottobre 2021), relatori: F.M. De Sanctis (Accademia dei Lincei), L. </a:t>
            </a:r>
            <a:r>
              <a:rPr lang="it-IT" sz="1400" dirty="0" err="1"/>
              <a:t>Ferrajoli</a:t>
            </a:r>
            <a:r>
              <a:rPr lang="it-IT" sz="1400" dirty="0"/>
              <a:t> (Un. Roma Tre), G. </a:t>
            </a:r>
            <a:r>
              <a:rPr lang="it-IT" sz="1400" dirty="0" err="1"/>
              <a:t>Preterossi</a:t>
            </a:r>
            <a:r>
              <a:rPr lang="it-IT" sz="1400" dirty="0"/>
              <a:t> (Un. Salerno, IISF), </a:t>
            </a:r>
            <a:r>
              <a:rPr lang="it-IT" sz="1400" dirty="0" err="1"/>
              <a:t>R</a:t>
            </a:r>
            <a:r>
              <a:rPr lang="it-IT" sz="1400" dirty="0"/>
              <a:t>. Rordorf (Corte Suprema di Cassazione) </a:t>
            </a:r>
            <a:endParaRPr lang="it-IT" sz="1400" dirty="0">
              <a:highlight>
                <a:srgbClr val="FFFF00"/>
              </a:highlight>
            </a:endParaRPr>
          </a:p>
          <a:p>
            <a:pPr marL="285750" indent="-285750">
              <a:buFont typeface="Arial" panose="020B0604020202020204" pitchFamily="34" charset="0"/>
              <a:buChar char="•"/>
            </a:pPr>
            <a:r>
              <a:rPr lang="it-IT" sz="1400" dirty="0"/>
              <a:t>Secondo Seminario:</a:t>
            </a:r>
            <a:r>
              <a:rPr lang="it-IT" sz="1400" b="1" dirty="0"/>
              <a:t> </a:t>
            </a:r>
            <a:r>
              <a:rPr lang="it-IT" sz="1400" i="1" dirty="0"/>
              <a:t>Il conflitto delle verità. Potere, scienza, opinione </a:t>
            </a:r>
            <a:r>
              <a:rPr lang="it-IT" sz="1400" dirty="0"/>
              <a:t>(22 novembre e 1° dicembre 2021), relatori: L. Baccelli (Un. Camerino), G. Brindisi (Un. «L. Vanvitelli»), M. Croce (Sapienza Un. Roma), A. </a:t>
            </a:r>
            <a:r>
              <a:rPr lang="it-IT" sz="1400" dirty="0" err="1"/>
              <a:t>Farano</a:t>
            </a:r>
            <a:r>
              <a:rPr lang="it-IT" sz="1400" dirty="0"/>
              <a:t> (Un. Luiss Guido </a:t>
            </a:r>
            <a:r>
              <a:rPr lang="it-IT" sz="1400" dirty="0" err="1"/>
              <a:t>Carli</a:t>
            </a:r>
            <a:r>
              <a:rPr lang="it-IT" sz="1400" dirty="0"/>
              <a:t>), A. Ferrara (Un. Tor Vergata), T. Gazzolo (Un. Sassari), V. Ivone (Un. Salerno), S. </a:t>
            </a:r>
            <a:r>
              <a:rPr lang="it-IT" sz="1400" dirty="0" err="1"/>
              <a:t>Pietropaoli</a:t>
            </a:r>
            <a:r>
              <a:rPr lang="it-IT" sz="1400" dirty="0"/>
              <a:t> (Un. Firenze), I. Salvatore (Un. Salerno), N. Sanchez Madrid (Un. Complutense Madrid) </a:t>
            </a:r>
            <a:endParaRPr lang="it-IT" sz="1400" dirty="0">
              <a:highlight>
                <a:srgbClr val="FFFF00"/>
              </a:highlight>
            </a:endParaRPr>
          </a:p>
          <a:p>
            <a:endParaRPr lang="it-IT" sz="1700" dirty="0"/>
          </a:p>
        </p:txBody>
      </p:sp>
    </p:spTree>
    <p:extLst>
      <p:ext uri="{BB962C8B-B14F-4D97-AF65-F5344CB8AC3E}">
        <p14:creationId xmlns:p14="http://schemas.microsoft.com/office/powerpoint/2010/main" val="245107984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58B1F1-A9C3-C545-A34E-5023E148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5" y="4621731"/>
            <a:ext cx="2508422" cy="345381"/>
          </a:xfrm>
          <a:prstGeom prst="rect">
            <a:avLst/>
          </a:prstGeom>
        </p:spPr>
      </p:pic>
      <p:sp>
        <p:nvSpPr>
          <p:cNvPr id="6" name="CasellaDiTesto 5">
            <a:extLst>
              <a:ext uri="{FF2B5EF4-FFF2-40B4-BE49-F238E27FC236}">
                <a16:creationId xmlns:a16="http://schemas.microsoft.com/office/drawing/2014/main" id="{B58C7162-1654-D246-BA4D-273020E22D92}"/>
              </a:ext>
            </a:extLst>
          </p:cNvPr>
          <p:cNvSpPr txBox="1"/>
          <p:nvPr/>
        </p:nvSpPr>
        <p:spPr>
          <a:xfrm>
            <a:off x="630195" y="951470"/>
            <a:ext cx="793303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sz="2400" dirty="0"/>
              <a:t>L’articolazione del corso</a:t>
            </a:r>
            <a:endParaRPr kumimoji="0" lang="it-IT" sz="24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CasellaDiTesto 6">
            <a:extLst>
              <a:ext uri="{FF2B5EF4-FFF2-40B4-BE49-F238E27FC236}">
                <a16:creationId xmlns:a16="http://schemas.microsoft.com/office/drawing/2014/main" id="{31B5358C-9C34-1F42-9B09-BDDA9F498AD5}"/>
              </a:ext>
            </a:extLst>
          </p:cNvPr>
          <p:cNvSpPr txBox="1"/>
          <p:nvPr/>
        </p:nvSpPr>
        <p:spPr>
          <a:xfrm>
            <a:off x="630194" y="1804086"/>
            <a:ext cx="7933037" cy="2846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it-IT" dirty="0">
                <a:latin typeface="Helvetica" pitchFamily="2" charset="0"/>
              </a:rPr>
              <a:t>Ciascun corso è stato articolato nei seguenti cinque momenti:</a:t>
            </a:r>
          </a:p>
          <a:p>
            <a:r>
              <a:rPr lang="it-IT" dirty="0">
                <a:latin typeface="Helvetica" pitchFamily="2" charset="0"/>
              </a:rPr>
              <a:t>a. Lezioni - Modalità a distanza sincrona (10 ore)</a:t>
            </a:r>
            <a:r>
              <a:rPr lang="it-IT" b="1" dirty="0">
                <a:latin typeface="Helvetica" pitchFamily="2" charset="0"/>
              </a:rPr>
              <a:t> </a:t>
            </a:r>
            <a:endParaRPr lang="it-IT" dirty="0">
              <a:latin typeface="Helvetica" pitchFamily="2" charset="0"/>
            </a:endParaRPr>
          </a:p>
          <a:p>
            <a:r>
              <a:rPr lang="it-IT" dirty="0">
                <a:latin typeface="Helvetica" pitchFamily="2" charset="0"/>
              </a:rPr>
              <a:t>b.</a:t>
            </a:r>
            <a:r>
              <a:rPr lang="it-IT" b="1" dirty="0">
                <a:latin typeface="Helvetica" pitchFamily="2" charset="0"/>
              </a:rPr>
              <a:t> </a:t>
            </a:r>
            <a:r>
              <a:rPr lang="it-IT" dirty="0"/>
              <a:t>Laboratorio didattico, divisione in gruppi di lavoro dei corsisti - Modalità a distanza sincrona (3 ore) (supporto tecnico-scientifico: </a:t>
            </a:r>
            <a:r>
              <a:rPr lang="it-IT" dirty="0" err="1"/>
              <a:t>R</a:t>
            </a:r>
            <a:r>
              <a:rPr lang="it-IT" dirty="0"/>
              <a:t>. Aratro, M. </a:t>
            </a:r>
            <a:r>
              <a:rPr lang="it-IT" dirty="0" err="1"/>
              <a:t>Biscuso</a:t>
            </a:r>
            <a:r>
              <a:rPr lang="it-IT" dirty="0"/>
              <a:t>, </a:t>
            </a:r>
            <a:r>
              <a:rPr lang="it-IT" dirty="0" err="1"/>
              <a:t>F</a:t>
            </a:r>
            <a:r>
              <a:rPr lang="it-IT" dirty="0"/>
              <a:t>. Gallo, C. </a:t>
            </a:r>
            <a:r>
              <a:rPr lang="it-IT" dirty="0" err="1"/>
              <a:t>Guetti</a:t>
            </a:r>
            <a:r>
              <a:rPr lang="it-IT" dirty="0"/>
              <a:t>)</a:t>
            </a:r>
          </a:p>
          <a:p>
            <a:r>
              <a:rPr lang="it-IT" dirty="0">
                <a:latin typeface="Helvetica" pitchFamily="2" charset="0"/>
              </a:rPr>
              <a:t>c. </a:t>
            </a:r>
            <a:r>
              <a:rPr lang="it-IT" i="1" dirty="0">
                <a:latin typeface="Helvetica" pitchFamily="2" charset="0"/>
              </a:rPr>
              <a:t>Self-</a:t>
            </a:r>
            <a:r>
              <a:rPr lang="it-IT" i="1" dirty="0" err="1">
                <a:latin typeface="Helvetica" pitchFamily="2" charset="0"/>
              </a:rPr>
              <a:t>learning</a:t>
            </a:r>
            <a:r>
              <a:rPr lang="it-IT" dirty="0">
                <a:latin typeface="Helvetica" pitchFamily="2" charset="0"/>
              </a:rPr>
              <a:t> ricerca e lavoro di gruppo - Modalità asincrona (6 ore)</a:t>
            </a:r>
          </a:p>
          <a:p>
            <a:r>
              <a:rPr lang="it-IT" dirty="0">
                <a:latin typeface="Helvetica" pitchFamily="2" charset="0"/>
              </a:rPr>
              <a:t>d. Produzione e documentazione di un sillabo per competenze a partire dai temi trattati - Modalità asincrona (4 ore)</a:t>
            </a:r>
          </a:p>
          <a:p>
            <a:r>
              <a:rPr lang="it-IT" dirty="0">
                <a:latin typeface="Helvetica" pitchFamily="2" charset="0"/>
              </a:rPr>
              <a:t>e. Monitoraggio, condivisione e valutazione - Modalità asincrona (2 ore)</a:t>
            </a:r>
          </a:p>
          <a:p>
            <a:endParaRPr lang="it-IT" sz="1700" dirty="0"/>
          </a:p>
        </p:txBody>
      </p:sp>
    </p:spTree>
    <p:extLst>
      <p:ext uri="{BB962C8B-B14F-4D97-AF65-F5344CB8AC3E}">
        <p14:creationId xmlns:p14="http://schemas.microsoft.com/office/powerpoint/2010/main" val="2546796360"/>
      </p:ext>
    </p:extLst>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6978EF2025B554DB051D4011EFDA52C" ma:contentTypeVersion="14" ma:contentTypeDescription="Creare un nuovo documento." ma:contentTypeScope="" ma:versionID="b56bcc3fff1d222a99f39dcfbe4c8130">
  <xsd:schema xmlns:xsd="http://www.w3.org/2001/XMLSchema" xmlns:xs="http://www.w3.org/2001/XMLSchema" xmlns:p="http://schemas.microsoft.com/office/2006/metadata/properties" xmlns:ns2="5e3afe80-204a-4b8f-920a-2b34606b5915" xmlns:ns3="38676af7-6285-4940-95d0-3a42549a01e1" targetNamespace="http://schemas.microsoft.com/office/2006/metadata/properties" ma:root="true" ma:fieldsID="09792debae25048302ca36350d315172" ns2:_="" ns3:_="">
    <xsd:import namespace="5e3afe80-204a-4b8f-920a-2b34606b5915"/>
    <xsd:import namespace="38676af7-6285-4940-95d0-3a42549a01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afe80-204a-4b8f-920a-2b34606b5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a087d216-9da7-4ca6-a432-9e625d0d44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676af7-6285-4940-95d0-3a42549a01e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ca6d840-2679-4a0a-8d62-8809983cd88f}" ma:internalName="TaxCatchAll" ma:showField="CatchAllData" ma:web="38676af7-6285-4940-95d0-3a42549a01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3afe80-204a-4b8f-920a-2b34606b5915">
      <Terms xmlns="http://schemas.microsoft.com/office/infopath/2007/PartnerControls"/>
    </lcf76f155ced4ddcb4097134ff3c332f>
    <TaxCatchAll xmlns="38676af7-6285-4940-95d0-3a42549a01e1" xsi:nil="true"/>
  </documentManagement>
</p:properties>
</file>

<file path=customXml/itemProps1.xml><?xml version="1.0" encoding="utf-8"?>
<ds:datastoreItem xmlns:ds="http://schemas.openxmlformats.org/officeDocument/2006/customXml" ds:itemID="{545F4932-365F-4036-9633-1FAD0A874A41}"/>
</file>

<file path=customXml/itemProps2.xml><?xml version="1.0" encoding="utf-8"?>
<ds:datastoreItem xmlns:ds="http://schemas.openxmlformats.org/officeDocument/2006/customXml" ds:itemID="{BA5A72B8-334E-4B81-AB9C-F9BFFBAB3F7C}"/>
</file>

<file path=customXml/itemProps3.xml><?xml version="1.0" encoding="utf-8"?>
<ds:datastoreItem xmlns:ds="http://schemas.openxmlformats.org/officeDocument/2006/customXml" ds:itemID="{C376D50B-BE61-471D-BEE3-F250D006500F}"/>
</file>

<file path=docProps/app.xml><?xml version="1.0" encoding="utf-8"?>
<Properties xmlns="http://schemas.openxmlformats.org/officeDocument/2006/extended-properties" xmlns:vt="http://schemas.openxmlformats.org/officeDocument/2006/docPropsVTypes">
  <TotalTime>2753</TotalTime>
  <Words>1345</Words>
  <Application>Microsoft Macintosh PowerPoint</Application>
  <PresentationFormat>Presentazione su schermo (16:9)</PresentationFormat>
  <Paragraphs>52</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Helvetica</vt:lpstr>
      <vt:lpstr>Raleway</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Utente di Microsoft Office</cp:lastModifiedBy>
  <cp:revision>19</cp:revision>
  <dcterms:modified xsi:type="dcterms:W3CDTF">2022-07-11T06:40:40Z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0x01010036978EF2025B554DB051D4011EFDA52C</vt:lpwstr>
  </property>
</Properties>
</file>