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94660"/>
  </p:normalViewPr>
  <p:slideViewPr>
    <p:cSldViewPr>
      <p:cViewPr varScale="1">
        <p:scale>
          <a:sx n="82" d="100"/>
          <a:sy n="82" d="100"/>
        </p:scale>
        <p:origin x="1435"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0CE0761-003E-4373-AA08-5BE4D9839EDC}" type="datetimeFigureOut">
              <a:rPr lang="it-IT" smtClean="0"/>
              <a:t>12/07/2022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1E429A-B229-453D-A451-BC61ABCB0A0D}"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0CE0761-003E-4373-AA08-5BE4D9839EDC}" type="datetimeFigureOut">
              <a:rPr lang="it-IT" smtClean="0"/>
              <a:t>12/07/2022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1E429A-B229-453D-A451-BC61ABCB0A0D}"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0CE0761-003E-4373-AA08-5BE4D9839EDC}" type="datetimeFigureOut">
              <a:rPr lang="it-IT" smtClean="0"/>
              <a:t>12/07/2022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1E429A-B229-453D-A451-BC61ABCB0A0D}"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0CE0761-003E-4373-AA08-5BE4D9839EDC}" type="datetimeFigureOut">
              <a:rPr lang="it-IT" smtClean="0"/>
              <a:t>12/07/2022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1E429A-B229-453D-A451-BC61ABCB0A0D}"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D0CE0761-003E-4373-AA08-5BE4D9839EDC}" type="datetimeFigureOut">
              <a:rPr lang="it-IT" smtClean="0"/>
              <a:t>12/07/2022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1E429A-B229-453D-A451-BC61ABCB0A0D}"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0CE0761-003E-4373-AA08-5BE4D9839EDC}" type="datetimeFigureOut">
              <a:rPr lang="it-IT" smtClean="0"/>
              <a:t>12/07/2022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1E429A-B229-453D-A451-BC61ABCB0A0D}"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0CE0761-003E-4373-AA08-5BE4D9839EDC}" type="datetimeFigureOut">
              <a:rPr lang="it-IT" smtClean="0"/>
              <a:t>12/07/2022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F1E429A-B229-453D-A451-BC61ABCB0A0D}"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0CE0761-003E-4373-AA08-5BE4D9839EDC}" type="datetimeFigureOut">
              <a:rPr lang="it-IT" smtClean="0"/>
              <a:t>12/07/2022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F1E429A-B229-453D-A451-BC61ABCB0A0D}"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0CE0761-003E-4373-AA08-5BE4D9839EDC}" type="datetimeFigureOut">
              <a:rPr lang="it-IT" smtClean="0"/>
              <a:t>12/07/2022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F1E429A-B229-453D-A451-BC61ABCB0A0D}"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0CE0761-003E-4373-AA08-5BE4D9839EDC}" type="datetimeFigureOut">
              <a:rPr lang="it-IT" smtClean="0"/>
              <a:t>12/07/2022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1E429A-B229-453D-A451-BC61ABCB0A0D}"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0CE0761-003E-4373-AA08-5BE4D9839EDC}" type="datetimeFigureOut">
              <a:rPr lang="it-IT" smtClean="0"/>
              <a:t>12/07/2022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1E429A-B229-453D-A451-BC61ABCB0A0D}"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E0761-003E-4373-AA08-5BE4D9839EDC}" type="datetimeFigureOut">
              <a:rPr lang="it-IT" smtClean="0"/>
              <a:t>12/07/2022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E429A-B229-453D-A451-BC61ABCB0A0D}"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Filosofia e valutazione</a:t>
            </a:r>
          </a:p>
        </p:txBody>
      </p:sp>
      <p:sp>
        <p:nvSpPr>
          <p:cNvPr id="3" name="Sottotitolo 2"/>
          <p:cNvSpPr>
            <a:spLocks noGrp="1"/>
          </p:cNvSpPr>
          <p:nvPr>
            <p:ph type="subTitle" idx="1"/>
          </p:nvPr>
        </p:nvSpPr>
        <p:spPr/>
        <p:txBody>
          <a:bodyPr>
            <a:normAutofit/>
          </a:bodyPr>
          <a:lstStyle/>
          <a:p>
            <a:r>
              <a:rPr lang="it-IT" sz="2400" dirty="0"/>
              <a:t>Giovanni </a:t>
            </a:r>
            <a:r>
              <a:rPr lang="it-IT" sz="2400" dirty="0" err="1"/>
              <a:t>Scancarello</a:t>
            </a:r>
            <a:endParaRPr lang="it-I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Filosofia e istruzione tecnica e professionale</a:t>
            </a:r>
            <a:br>
              <a:rPr lang="it-IT" sz="3200" dirty="0"/>
            </a:br>
            <a:endParaRPr lang="it-IT" sz="3200" dirty="0"/>
          </a:p>
        </p:txBody>
      </p:sp>
      <p:sp>
        <p:nvSpPr>
          <p:cNvPr id="3" name="Segnaposto contenuto 2"/>
          <p:cNvSpPr>
            <a:spLocks noGrp="1"/>
          </p:cNvSpPr>
          <p:nvPr>
            <p:ph idx="1"/>
          </p:nvPr>
        </p:nvSpPr>
        <p:spPr/>
        <p:txBody>
          <a:bodyPr>
            <a:normAutofit fontScale="55000" lnSpcReduction="20000"/>
          </a:bodyPr>
          <a:lstStyle/>
          <a:p>
            <a:pPr marL="0" indent="0">
              <a:buNone/>
            </a:pPr>
            <a:r>
              <a:rPr lang="it-IT" dirty="0"/>
              <a:t>Nello specifico del rapporto tra filosofia e istruzione tecnica e professionale </a:t>
            </a:r>
            <a:r>
              <a:rPr lang="it-IT" i="1" dirty="0"/>
              <a:t>il sapere filosofico – in quanto tirocinio della libertà attraverso il giudizio – sembra poter garantire uno strumento significativo per contribuire a conseguire i suddetti risultati di apprendimento per la sua particolare funzione di potenziamento sia delle abilità connesse all’esercizio della “ragione morale” che di quelle logico-argomentative legate all’uso della “ragion critica”. […] Tuttavia, come da tempo gli studi aggiornati sostengono, le competenze del futuro […] sono qualcosa di più delle semplici capacità tecnico-professionali. […]. Tra queste si segnalano le competenze chiave di cittadinanza, quali progettare, comunicare, collaborare e partecipare, risolvere problemi, individuare collegamenti e relazioni, acquisire ed interpretare l’informazione […] (</a:t>
            </a:r>
            <a:r>
              <a:rPr lang="it-IT" dirty="0"/>
              <a:t>Orientamenti per l’apprendimento della Filosofia nella società della conoscenza)</a:t>
            </a:r>
          </a:p>
          <a:p>
            <a:pPr marL="0" indent="0">
              <a:buNone/>
            </a:pPr>
            <a:endParaRPr lang="it-IT" dirty="0"/>
          </a:p>
          <a:p>
            <a:endParaRPr lang="it-IT" dirty="0"/>
          </a:p>
          <a:p>
            <a:pPr marL="0" indent="0">
              <a:buNone/>
            </a:pPr>
            <a:r>
              <a:rPr lang="it-IT" dirty="0"/>
              <a:t>D’altra parte l’urgenza e la concretezza del bisogno formativo di un “pensiero” critico, autonomo e responsabile (in grado di consentire quel tirocinio della libertà a cui si faceva riferimento nel documento sugli “Orientamenti” ) trova riscontro nella riforma stessa dell’esame di Stato (a valere sia per l’istruzione liceale che tecnica e professionale).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finalità della valutazione</a:t>
            </a:r>
          </a:p>
        </p:txBody>
      </p:sp>
      <p:sp>
        <p:nvSpPr>
          <p:cNvPr id="3" name="Segnaposto contenuto 2"/>
          <p:cNvSpPr>
            <a:spLocks noGrp="1"/>
          </p:cNvSpPr>
          <p:nvPr>
            <p:ph idx="1"/>
          </p:nvPr>
        </p:nvSpPr>
        <p:spPr/>
        <p:txBody>
          <a:bodyPr>
            <a:normAutofit fontScale="77500" lnSpcReduction="20000"/>
          </a:bodyPr>
          <a:lstStyle/>
          <a:p>
            <a:pPr marL="0" indent="0">
              <a:buNone/>
            </a:pPr>
            <a:r>
              <a:rPr lang="it-IT" dirty="0"/>
              <a:t>In questo senso assume significato organico l’art. 1 c. 1 del DLgs 62/2017 quando afferma che </a:t>
            </a:r>
          </a:p>
          <a:p>
            <a:pPr marL="0" indent="0">
              <a:buNone/>
            </a:pPr>
            <a:endParaRPr lang="it-IT" dirty="0"/>
          </a:p>
          <a:p>
            <a:pPr marL="0" indent="0">
              <a:buNone/>
            </a:pPr>
            <a:r>
              <a:rPr lang="it-IT" dirty="0"/>
              <a:t>La  valutazione  ha  per  oggetto  il  </a:t>
            </a:r>
            <a:r>
              <a:rPr lang="it-IT" i="1" dirty="0"/>
              <a:t>processo  formativo</a:t>
            </a:r>
            <a:r>
              <a:rPr lang="it-IT" dirty="0"/>
              <a:t>  e  i risultati  di  apprendimento  delle  </a:t>
            </a:r>
            <a:r>
              <a:rPr lang="it-IT" i="1" dirty="0"/>
              <a:t>alunne</a:t>
            </a:r>
            <a:r>
              <a:rPr lang="it-IT" dirty="0"/>
              <a:t>  e  degli  </a:t>
            </a:r>
            <a:r>
              <a:rPr lang="it-IT" i="1" dirty="0"/>
              <a:t>alunni</a:t>
            </a:r>
            <a:r>
              <a:rPr lang="it-IT" dirty="0"/>
              <a:t>,  delle </a:t>
            </a:r>
            <a:r>
              <a:rPr lang="it-IT" i="1" dirty="0"/>
              <a:t>studentesse</a:t>
            </a:r>
            <a:r>
              <a:rPr lang="it-IT" dirty="0"/>
              <a:t>  e  degli  </a:t>
            </a:r>
            <a:r>
              <a:rPr lang="it-IT" i="1" dirty="0"/>
              <a:t>studenti</a:t>
            </a:r>
            <a:r>
              <a:rPr lang="it-IT" dirty="0"/>
              <a:t>  </a:t>
            </a:r>
            <a:r>
              <a:rPr lang="it-IT" u="sng" dirty="0"/>
              <a:t>delle  istituzioni  scolastiche  del sistema nazionale di istruzione e formazione</a:t>
            </a:r>
            <a:r>
              <a:rPr lang="it-IT" dirty="0"/>
              <a:t>, ha finalità  </a:t>
            </a:r>
            <a:r>
              <a:rPr lang="it-IT" i="1" dirty="0"/>
              <a:t>formativa</a:t>
            </a:r>
            <a:r>
              <a:rPr lang="it-IT" dirty="0"/>
              <a:t> ed </a:t>
            </a:r>
            <a:r>
              <a:rPr lang="it-IT" i="1" dirty="0"/>
              <a:t>educativa</a:t>
            </a:r>
            <a:r>
              <a:rPr lang="it-IT" dirty="0"/>
              <a:t> e concorre al </a:t>
            </a:r>
            <a:r>
              <a:rPr lang="it-IT" i="1" dirty="0"/>
              <a:t>miglioramento  degli  apprendimenti</a:t>
            </a:r>
            <a:r>
              <a:rPr lang="it-IT" dirty="0"/>
              <a:t>  e  al </a:t>
            </a:r>
            <a:r>
              <a:rPr lang="it-IT" i="1" dirty="0"/>
              <a:t>successo formativo</a:t>
            </a:r>
            <a:r>
              <a:rPr lang="it-IT" dirty="0"/>
              <a:t> degli stessi, </a:t>
            </a:r>
            <a:r>
              <a:rPr lang="it-IT" i="1" dirty="0"/>
              <a:t>documenta</a:t>
            </a:r>
            <a:r>
              <a:rPr lang="it-IT" dirty="0"/>
              <a:t> lo sviluppo dell'</a:t>
            </a:r>
            <a:r>
              <a:rPr lang="it-IT" i="1" dirty="0"/>
              <a:t>identità personale </a:t>
            </a:r>
            <a:r>
              <a:rPr lang="it-IT" dirty="0"/>
              <a:t>e promuove la </a:t>
            </a:r>
            <a:r>
              <a:rPr lang="it-IT" i="1" dirty="0"/>
              <a:t>autovalutazione</a:t>
            </a:r>
            <a:r>
              <a:rPr lang="it-IT" dirty="0"/>
              <a:t> di ciascuno </a:t>
            </a:r>
            <a:r>
              <a:rPr lang="it-IT" i="1" dirty="0"/>
              <a:t>in relazione alle acquisizioni di conoscenze, abilità e competenze</a:t>
            </a:r>
            <a:r>
              <a:rPr lang="it-IT" dirty="0"/>
              <a:t>.</a:t>
            </a:r>
          </a:p>
          <a:p>
            <a:pPr>
              <a:buNone/>
            </a:pPr>
            <a:endParaRPr lang="it-IT" dirty="0"/>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113D90-12E2-3B66-E2AF-EF623F9B958E}"/>
              </a:ext>
            </a:extLst>
          </p:cNvPr>
          <p:cNvSpPr>
            <a:spLocks noGrp="1"/>
          </p:cNvSpPr>
          <p:nvPr>
            <p:ph type="ctrTitle"/>
          </p:nvPr>
        </p:nvSpPr>
        <p:spPr>
          <a:xfrm>
            <a:off x="685800" y="1628800"/>
            <a:ext cx="7772400" cy="2979762"/>
          </a:xfrm>
        </p:spPr>
        <p:txBody>
          <a:bodyPr>
            <a:noAutofit/>
          </a:bodyPr>
          <a:lstStyle/>
          <a:p>
            <a:r>
              <a:rPr lang="it-IT" sz="3200" b="0" i="0" dirty="0">
                <a:solidFill>
                  <a:srgbClr val="252121"/>
                </a:solidFill>
                <a:effectLst/>
                <a:latin typeface="WorkSans"/>
              </a:rPr>
              <a:t>…. Ci sono quelli che hanno conoscenza e quelli che hanno comprensione. </a:t>
            </a:r>
            <a:br>
              <a:rPr lang="it-IT" sz="3200" b="0" i="0" dirty="0">
                <a:solidFill>
                  <a:srgbClr val="252121"/>
                </a:solidFill>
                <a:effectLst/>
                <a:latin typeface="WorkSans"/>
              </a:rPr>
            </a:br>
            <a:r>
              <a:rPr lang="it-IT" sz="3200" b="0" i="0" dirty="0">
                <a:solidFill>
                  <a:srgbClr val="252121"/>
                </a:solidFill>
                <a:effectLst/>
                <a:latin typeface="WorkSans"/>
              </a:rPr>
              <a:t>La prima richiede memoria, la seconda filosofia.</a:t>
            </a:r>
            <a:br>
              <a:rPr lang="it-IT" sz="3200" dirty="0"/>
            </a:br>
            <a:br>
              <a:rPr lang="it-IT" sz="3200" dirty="0"/>
            </a:br>
            <a:r>
              <a:rPr lang="it-IT" sz="3200" dirty="0"/>
              <a:t>(</a:t>
            </a:r>
            <a:r>
              <a:rPr lang="it-IT" sz="3200" b="0" i="0" dirty="0">
                <a:solidFill>
                  <a:srgbClr val="252121"/>
                </a:solidFill>
                <a:effectLst/>
                <a:latin typeface="WorkSans"/>
              </a:rPr>
              <a:t>Alexandre Dumas - padre)</a:t>
            </a:r>
            <a:br>
              <a:rPr lang="it-IT" sz="3200" dirty="0"/>
            </a:br>
            <a:endParaRPr lang="it-IT" sz="3200" dirty="0"/>
          </a:p>
        </p:txBody>
      </p:sp>
    </p:spTree>
    <p:extLst>
      <p:ext uri="{BB962C8B-B14F-4D97-AF65-F5344CB8AC3E}">
        <p14:creationId xmlns:p14="http://schemas.microsoft.com/office/powerpoint/2010/main" val="278245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Filosofia e formazione al pensiero</a:t>
            </a:r>
            <a:br>
              <a:rPr lang="it-IT" dirty="0"/>
            </a:b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a:t> Si tratta di guardare all’apprendimento e ai suoi protagonisti (docenti e studenti riflessivi), come ad una nuova committenza di conoscenza da parte di </a:t>
            </a:r>
            <a:r>
              <a:rPr lang="it-IT" i="1" dirty="0"/>
              <a:t>società che</a:t>
            </a:r>
            <a:r>
              <a:rPr lang="it-IT" dirty="0"/>
              <a:t> «</a:t>
            </a:r>
            <a:r>
              <a:rPr lang="it-IT" i="1" dirty="0"/>
              <a:t>non si accontentano più di essere dirette con intelligenza, ma che </a:t>
            </a:r>
            <a:r>
              <a:rPr lang="it-IT" b="1" i="1" dirty="0"/>
              <a:t>per avere qualche possibilità</a:t>
            </a:r>
            <a:r>
              <a:rPr lang="it-IT" i="1" dirty="0"/>
              <a:t> devono rendersi intelligenti a livello di massa</a:t>
            </a:r>
            <a:r>
              <a:rPr lang="it-IT" dirty="0"/>
              <a:t>» (P. Levy, 1996).</a:t>
            </a:r>
          </a:p>
          <a:p>
            <a:pPr>
              <a:buNone/>
            </a:pPr>
            <a:r>
              <a:rPr lang="it-IT" dirty="0"/>
              <a:t>   </a:t>
            </a:r>
          </a:p>
          <a:p>
            <a:pPr marL="0" indent="0">
              <a:buNone/>
            </a:pPr>
            <a:r>
              <a:rPr lang="it-IT" dirty="0"/>
              <a:t>Dalla scuola per l’istruzione di masse da alfabetizzare alla scuola per la formazione all’apprendimento continuo di massa </a:t>
            </a:r>
          </a:p>
          <a:p>
            <a:pPr>
              <a:buNone/>
            </a:pPr>
            <a:r>
              <a:rPr lang="it-IT" dirty="0"/>
              <a:t>    </a:t>
            </a:r>
          </a:p>
          <a:p>
            <a:pPr marL="0" indent="0">
              <a:buNone/>
            </a:pPr>
            <a:r>
              <a:rPr lang="it-IT" dirty="0"/>
              <a:t>Finisce la fase dell’alfabetizzazione, si esaurisce l’idea della </a:t>
            </a:r>
            <a:r>
              <a:rPr lang="it-IT" dirty="0" err="1"/>
              <a:t>terminalità</a:t>
            </a:r>
            <a:r>
              <a:rPr lang="it-IT" dirty="0"/>
              <a:t> dei percorsi di studio, la formazione diventa “permanente”.</a:t>
            </a:r>
          </a:p>
          <a:p>
            <a:pPr>
              <a:buNone/>
            </a:pPr>
            <a:endParaRPr lang="it-IT" dirty="0"/>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Coordinate </a:t>
            </a:r>
          </a:p>
        </p:txBody>
      </p:sp>
      <p:sp>
        <p:nvSpPr>
          <p:cNvPr id="3" name="Segnaposto contenuto 2"/>
          <p:cNvSpPr>
            <a:spLocks noGrp="1"/>
          </p:cNvSpPr>
          <p:nvPr>
            <p:ph idx="1"/>
          </p:nvPr>
        </p:nvSpPr>
        <p:spPr>
          <a:xfrm>
            <a:off x="457200" y="1412776"/>
            <a:ext cx="8229600" cy="4713387"/>
          </a:xfrm>
        </p:spPr>
        <p:txBody>
          <a:bodyPr>
            <a:noAutofit/>
          </a:bodyPr>
          <a:lstStyle/>
          <a:p>
            <a:pPr marL="266700" lvl="0" indent="-266700"/>
            <a:r>
              <a:rPr lang="it-IT" sz="1400" dirty="0"/>
              <a:t>apprendimento permanente</a:t>
            </a:r>
          </a:p>
          <a:p>
            <a:pPr marL="266700" lvl="0" indent="-266700"/>
            <a:r>
              <a:rPr lang="it-IT" sz="1400" dirty="0"/>
              <a:t>integrazione dei sottosistemi educativi (formali, non formali, informali)</a:t>
            </a:r>
          </a:p>
          <a:p>
            <a:pPr marL="266700" lvl="0" indent="-266700"/>
            <a:r>
              <a:rPr lang="it-IT" sz="1400" dirty="0"/>
              <a:t>meta-cognizione</a:t>
            </a:r>
          </a:p>
          <a:p>
            <a:pPr lvl="0" indent="19050"/>
            <a:endParaRPr lang="it-IT" sz="1400" dirty="0"/>
          </a:p>
          <a:p>
            <a:pPr>
              <a:buNone/>
            </a:pPr>
            <a:r>
              <a:rPr lang="it-IT" sz="1400" dirty="0"/>
              <a:t>In questo contesto si inserivano le indicazioni nazionali e il </a:t>
            </a:r>
            <a:r>
              <a:rPr lang="it-IT" sz="1400" dirty="0" err="1"/>
              <a:t>Pecup</a:t>
            </a:r>
            <a:r>
              <a:rPr lang="it-IT" sz="1400" dirty="0"/>
              <a:t> per superare l’impostazione</a:t>
            </a:r>
          </a:p>
          <a:p>
            <a:pPr>
              <a:buNone/>
            </a:pPr>
            <a:r>
              <a:rPr lang="it-IT" sz="1400" dirty="0" err="1"/>
              <a:t>nomeclatoria</a:t>
            </a:r>
            <a:r>
              <a:rPr lang="it-IT" sz="1400" dirty="0"/>
              <a:t> e lineare della progettazione dei percorsi formativi (di studio)</a:t>
            </a:r>
          </a:p>
          <a:p>
            <a:pPr marL="0" indent="0">
              <a:buNone/>
            </a:pPr>
            <a:endParaRPr lang="it-IT" sz="1400" dirty="0"/>
          </a:p>
          <a:p>
            <a:pPr marL="0" indent="0">
              <a:buNone/>
            </a:pPr>
            <a:r>
              <a:rPr lang="it-IT" sz="1400" i="1" dirty="0"/>
              <a:t>Per affrontare il discorso sul ruolo delle Indicazioni nazionali nella progettazione curricolare di filosofia, bisogna realisticamente considerare le modalità conservative del modo di progettare, per certi versi ancora legate alle liste </a:t>
            </a:r>
            <a:r>
              <a:rPr lang="it-IT" sz="1400" i="1" dirty="0" err="1"/>
              <a:t>programmatorie</a:t>
            </a:r>
            <a:r>
              <a:rPr lang="it-IT" sz="1400" i="1" dirty="0"/>
              <a:t> di contenuti disciplinari, che tuttora sembrano resistere in istituti e singoli docenti. </a:t>
            </a:r>
          </a:p>
          <a:p>
            <a:pPr marL="0" indent="0">
              <a:buNone/>
            </a:pPr>
            <a:r>
              <a:rPr lang="it-IT" sz="1400" i="1" dirty="0"/>
              <a:t>L’idea che le Indicazioni siano di fatto una versione aggiornata dei “programmi ministeriali” è frutto di una qualche ambiguità legata, nel frattempo, al rallentamento della formazione e all’aggiornamento in servizio, nonché alla crescente </a:t>
            </a:r>
            <a:r>
              <a:rPr lang="it-IT" sz="1400" i="1" dirty="0" err="1"/>
              <a:t>proceduralizzazione</a:t>
            </a:r>
            <a:r>
              <a:rPr lang="it-IT" sz="1400" i="1" dirty="0"/>
              <a:t> della vita professionale dei docenti: in particolare quest’ultima ha accompagnato molte esperienze dell’autonomia scolastica e ha contrassegnato la progettualità nel segno dell’ennesimo adempimento burocratico da assolvere.</a:t>
            </a:r>
            <a:r>
              <a:rPr lang="it-IT" sz="1400" dirty="0"/>
              <a:t> </a:t>
            </a:r>
          </a:p>
          <a:p>
            <a:pPr marL="0" indent="0">
              <a:buNone/>
            </a:pPr>
            <a:r>
              <a:rPr lang="it-IT" sz="1400" i="1" dirty="0"/>
              <a:t>All’interno di tale contesto va inserito il confronto tra le Indicazioni nazionali e le istanze di cambiamento in modo da cogliere il processo di trasformazione della scuola dell’autonomia. Si comprende, allora, che esse svolgono un ruolo preciso: orientare la proposta formativa delle scuole e soprattutto l’azione intenzionale dei docenti ad affrontare la didattica sul terreno dell’apprendimento – meta-apprendimento. </a:t>
            </a:r>
            <a:r>
              <a:rPr lang="it-IT" sz="1400" dirty="0"/>
              <a:t>(dall’allegato B orientamenti - Il ruolo delle Indicazioni nazionali)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Progettazione curricolare e valutazione</a:t>
            </a:r>
            <a:br>
              <a:rPr lang="it-IT" dirty="0"/>
            </a:b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a:t>In base a come si progetta il percorso di apprendimento si declinano le modalità e si intendono le finalità della valutazione (rapporto tra valutazione </a:t>
            </a:r>
            <a:r>
              <a:rPr lang="it-IT" dirty="0" err="1"/>
              <a:t>sommativa</a:t>
            </a:r>
            <a:r>
              <a:rPr lang="it-IT" dirty="0"/>
              <a:t> e valutazione formativa)</a:t>
            </a:r>
          </a:p>
          <a:p>
            <a:pPr lvl="0"/>
            <a:r>
              <a:rPr lang="it-IT" dirty="0"/>
              <a:t>se la finalità è quella di misurare il contenuto dell’apprendimento la valutazione sarà rivolta a misurare il prodotto di apprendimento</a:t>
            </a:r>
          </a:p>
          <a:p>
            <a:pPr lvl="0"/>
            <a:r>
              <a:rPr lang="it-IT" dirty="0"/>
              <a:t>se la finalità è quella di misurare la capacità di apprendere la valutazione sarà rivolta al processo di apprendimento</a:t>
            </a:r>
          </a:p>
          <a:p>
            <a:pPr>
              <a:buNone/>
            </a:pPr>
            <a:r>
              <a:rPr lang="it-IT" dirty="0"/>
              <a:t>Quello che, in coerenza con le indicazioni nazionali e il </a:t>
            </a:r>
            <a:r>
              <a:rPr lang="it-IT" dirty="0" err="1"/>
              <a:t>Pecup</a:t>
            </a:r>
            <a:r>
              <a:rPr lang="it-IT" dirty="0"/>
              <a:t>,</a:t>
            </a:r>
          </a:p>
          <a:p>
            <a:pPr>
              <a:buNone/>
            </a:pPr>
            <a:r>
              <a:rPr lang="it-IT" dirty="0"/>
              <a:t>si chiede di fare oggi è, quanto meno, valutare in entrambi i</a:t>
            </a:r>
          </a:p>
          <a:p>
            <a:pPr>
              <a:buNone/>
            </a:pPr>
            <a:r>
              <a:rPr lang="it-IT" dirty="0"/>
              <a:t>sensi</a:t>
            </a:r>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40000" lnSpcReduction="20000"/>
          </a:bodyPr>
          <a:lstStyle/>
          <a:p>
            <a:pPr>
              <a:buNone/>
            </a:pPr>
            <a:r>
              <a:rPr lang="it-IT" i="1" dirty="0"/>
              <a:t>In generale le Indicazioni nazionali suggeriscono un’istanza di formazione di competenze relative almeno ai seguenti</a:t>
            </a:r>
          </a:p>
          <a:p>
            <a:pPr>
              <a:buNone/>
            </a:pPr>
            <a:r>
              <a:rPr lang="it-IT" i="1" dirty="0"/>
              <a:t>campi/dimensioni/classi: </a:t>
            </a:r>
            <a:r>
              <a:rPr lang="it-IT" dirty="0"/>
              <a:t>(allegato B orientamenti)</a:t>
            </a:r>
          </a:p>
          <a:p>
            <a:pPr>
              <a:buNone/>
            </a:pPr>
            <a:endParaRPr lang="it-IT" i="1" dirty="0"/>
          </a:p>
          <a:p>
            <a:pPr>
              <a:buNone/>
            </a:pPr>
            <a:endParaRPr lang="it-IT" dirty="0"/>
          </a:p>
          <a:p>
            <a:pPr>
              <a:buNone/>
            </a:pPr>
            <a:r>
              <a:rPr lang="it-IT" i="1" dirty="0"/>
              <a:t>• storia della filosofia come aspetto della storia della ragione umana; </a:t>
            </a:r>
            <a:endParaRPr lang="it-IT" dirty="0"/>
          </a:p>
          <a:p>
            <a:pPr>
              <a:buNone/>
            </a:pPr>
            <a:r>
              <a:rPr lang="it-IT" i="1" dirty="0"/>
              <a:t>• geografia e interculturalità delle tradizioni di pensiero;</a:t>
            </a:r>
            <a:endParaRPr lang="it-IT" dirty="0"/>
          </a:p>
          <a:p>
            <a:pPr>
              <a:buNone/>
            </a:pPr>
            <a:r>
              <a:rPr lang="it-IT" dirty="0"/>
              <a:t>•  </a:t>
            </a:r>
            <a:r>
              <a:rPr lang="it-IT" i="1" dirty="0"/>
              <a:t>aspetti linguistici, lessicali, dialogici e semiotici della filosofia; </a:t>
            </a:r>
            <a:endParaRPr lang="it-IT" dirty="0"/>
          </a:p>
          <a:p>
            <a:pPr>
              <a:buNone/>
            </a:pPr>
            <a:r>
              <a:rPr lang="it-IT" i="1" dirty="0"/>
              <a:t>• peculiarità del canone, o tradizione filosofica, dell’Occidente e del suo rapporto con la realtà; </a:t>
            </a:r>
            <a:endParaRPr lang="it-IT" dirty="0"/>
          </a:p>
          <a:p>
            <a:pPr>
              <a:buNone/>
            </a:pPr>
            <a:r>
              <a:rPr lang="it-IT" i="1" dirty="0"/>
              <a:t>• documentazione storiografica e biografica sulla cultura filosofica e sulla sua tradizione; </a:t>
            </a:r>
            <a:endParaRPr lang="it-IT" dirty="0"/>
          </a:p>
          <a:p>
            <a:pPr>
              <a:buNone/>
            </a:pPr>
            <a:r>
              <a:rPr lang="it-IT" i="1" dirty="0"/>
              <a:t>• consapevolezza degli orizzonti problematici della gnoseologia, dell’ontologia, dell’esistenza; </a:t>
            </a:r>
            <a:endParaRPr lang="it-IT" dirty="0"/>
          </a:p>
          <a:p>
            <a:pPr>
              <a:buNone/>
            </a:pPr>
            <a:r>
              <a:rPr lang="it-IT" i="1" dirty="0"/>
              <a:t>• pensiero critico, </a:t>
            </a:r>
            <a:r>
              <a:rPr lang="it-IT" i="1" dirty="0" err="1"/>
              <a:t>problem</a:t>
            </a:r>
            <a:r>
              <a:rPr lang="it-IT" i="1" dirty="0"/>
              <a:t> </a:t>
            </a:r>
            <a:r>
              <a:rPr lang="it-IT" i="1" dirty="0" err="1"/>
              <a:t>rising</a:t>
            </a:r>
            <a:r>
              <a:rPr lang="it-IT" i="1" dirty="0"/>
              <a:t>, </a:t>
            </a:r>
            <a:r>
              <a:rPr lang="it-IT" i="1" dirty="0" err="1"/>
              <a:t>posing</a:t>
            </a:r>
            <a:r>
              <a:rPr lang="it-IT" i="1" dirty="0"/>
              <a:t> e </a:t>
            </a:r>
            <a:r>
              <a:rPr lang="it-IT" i="1" dirty="0" err="1"/>
              <a:t>solving</a:t>
            </a:r>
            <a:r>
              <a:rPr lang="it-IT" i="1" dirty="0"/>
              <a:t>; </a:t>
            </a:r>
            <a:endParaRPr lang="it-IT" dirty="0"/>
          </a:p>
          <a:p>
            <a:pPr>
              <a:buNone/>
            </a:pPr>
            <a:r>
              <a:rPr lang="it-IT" i="1" dirty="0"/>
              <a:t>• radici filosofiche del legame sociale e dei valori ad esso sottesi; </a:t>
            </a:r>
            <a:endParaRPr lang="it-IT" dirty="0"/>
          </a:p>
          <a:p>
            <a:pPr>
              <a:buNone/>
            </a:pPr>
            <a:r>
              <a:rPr lang="it-IT" i="1" dirty="0"/>
              <a:t>• </a:t>
            </a:r>
            <a:r>
              <a:rPr lang="it-IT" i="1" dirty="0" err="1"/>
              <a:t>metacognizione</a:t>
            </a:r>
            <a:r>
              <a:rPr lang="it-IT" i="1" dirty="0"/>
              <a:t> e autovalutazione nel percorso di apprendimento; </a:t>
            </a:r>
            <a:endParaRPr lang="it-IT" dirty="0"/>
          </a:p>
          <a:p>
            <a:pPr marL="85725" indent="-85725">
              <a:buNone/>
            </a:pPr>
            <a:r>
              <a:rPr lang="it-IT" i="1" dirty="0"/>
              <a:t>• promozione dell’apprendimento come ricerca organizzata: documentazione e classificazione, sperimentazione e progettazione; </a:t>
            </a:r>
            <a:endParaRPr lang="it-IT" dirty="0"/>
          </a:p>
          <a:p>
            <a:pPr>
              <a:buNone/>
            </a:pPr>
            <a:r>
              <a:rPr lang="it-IT" i="1" dirty="0"/>
              <a:t>• filosofia come dimensione potenziante le capacità di comunicazione ed espressione, di lettura e scrittura;</a:t>
            </a:r>
            <a:endParaRPr lang="it-IT" dirty="0"/>
          </a:p>
          <a:p>
            <a:pPr marL="180975" indent="-180975">
              <a:buNone/>
            </a:pPr>
            <a:r>
              <a:rPr lang="it-IT" i="1" dirty="0"/>
              <a:t> • sviluppo dell’attitudine dello studente alla </a:t>
            </a:r>
            <a:r>
              <a:rPr lang="it-IT" i="1" dirty="0" err="1"/>
              <a:t>problematizzazione</a:t>
            </a:r>
            <a:r>
              <a:rPr lang="it-IT" i="1" dirty="0"/>
              <a:t> della realtà, del vissuto emotivo e affettivo, trascendentale e religioso, etico ed estetico, nonché alla comprensione critica del sapere scientifico, matematico e tecnologico, politico e giuridico/sociale.</a:t>
            </a:r>
            <a:endParaRPr lang="it-IT" dirty="0"/>
          </a:p>
          <a:p>
            <a:pPr>
              <a:buNone/>
            </a:pPr>
            <a:endParaRPr lang="it-IT" dirty="0"/>
          </a:p>
          <a:p>
            <a:pPr>
              <a:buNone/>
            </a:pPr>
            <a:r>
              <a:rPr lang="it-IT" dirty="0"/>
              <a:t>Messi in rapporto con il “momento” della valutazione, questi campi dell’apprendimento filosofico possono essere</a:t>
            </a:r>
          </a:p>
          <a:p>
            <a:pPr>
              <a:buNone/>
            </a:pPr>
            <a:r>
              <a:rPr lang="it-IT" dirty="0"/>
              <a:t>oggetto di misurazione del prodotto di apprendimento come pure di osservazione/registrazione del processo di </a:t>
            </a:r>
          </a:p>
          <a:p>
            <a:pPr>
              <a:buNone/>
            </a:pPr>
            <a:r>
              <a:rPr lang="it-IT" dirty="0"/>
              <a:t>Apprendimento (il </a:t>
            </a:r>
            <a:r>
              <a:rPr lang="it-IT" dirty="0" err="1"/>
              <a:t>Dlgs</a:t>
            </a:r>
            <a:r>
              <a:rPr lang="it-IT" dirty="0"/>
              <a:t> 62/2017 parla anche di valutazione come “documentazione” del processo formativo).</a:t>
            </a:r>
          </a:p>
          <a:p>
            <a:pPr>
              <a:buNone/>
            </a:pP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Diversificare la situazione valutativa</a:t>
            </a:r>
            <a:br>
              <a:rPr lang="it-IT" dirty="0"/>
            </a:br>
            <a:endParaRPr lang="it-IT" dirty="0"/>
          </a:p>
        </p:txBody>
      </p:sp>
      <p:sp>
        <p:nvSpPr>
          <p:cNvPr id="3" name="Segnaposto contenuto 2"/>
          <p:cNvSpPr>
            <a:spLocks noGrp="1"/>
          </p:cNvSpPr>
          <p:nvPr>
            <p:ph idx="1"/>
          </p:nvPr>
        </p:nvSpPr>
        <p:spPr/>
        <p:txBody>
          <a:bodyPr>
            <a:normAutofit fontScale="47500" lnSpcReduction="20000"/>
          </a:bodyPr>
          <a:lstStyle/>
          <a:p>
            <a:pPr>
              <a:buNone/>
            </a:pPr>
            <a:r>
              <a:rPr lang="it-IT" dirty="0"/>
              <a:t>Ciò che fa la differenza è la “situazione” valutativa in cui porre lo studente dinanzi a queste dimensioni</a:t>
            </a:r>
          </a:p>
          <a:p>
            <a:pPr>
              <a:buNone/>
            </a:pPr>
            <a:endParaRPr lang="it-IT" dirty="0"/>
          </a:p>
          <a:p>
            <a:pPr lvl="0"/>
            <a:r>
              <a:rPr lang="it-IT" dirty="0"/>
              <a:t>verifica </a:t>
            </a:r>
            <a:r>
              <a:rPr lang="it-IT" dirty="0" err="1"/>
              <a:t>accertativa</a:t>
            </a:r>
            <a:r>
              <a:rPr lang="it-IT" dirty="0"/>
              <a:t>/</a:t>
            </a:r>
            <a:r>
              <a:rPr lang="it-IT" dirty="0" err="1"/>
              <a:t>certificativa</a:t>
            </a:r>
            <a:r>
              <a:rPr lang="it-IT" dirty="0"/>
              <a:t> (test, compito-prova, </a:t>
            </a:r>
            <a:r>
              <a:rPr lang="it-IT" dirty="0" err="1"/>
              <a:t>interrogazione…</a:t>
            </a:r>
            <a:r>
              <a:rPr lang="it-IT" dirty="0"/>
              <a:t>)</a:t>
            </a:r>
          </a:p>
          <a:p>
            <a:pPr lvl="0"/>
            <a:r>
              <a:rPr lang="it-IT" dirty="0"/>
              <a:t>verifica autentica (problema, ricerca, compito di </a:t>
            </a:r>
            <a:r>
              <a:rPr lang="it-IT" dirty="0" err="1"/>
              <a:t>realtà…</a:t>
            </a:r>
            <a:r>
              <a:rPr lang="it-IT" dirty="0"/>
              <a:t>)</a:t>
            </a:r>
          </a:p>
          <a:p>
            <a:pPr>
              <a:buNone/>
            </a:pPr>
            <a:endParaRPr lang="it-IT" dirty="0"/>
          </a:p>
          <a:p>
            <a:pPr>
              <a:buNone/>
            </a:pPr>
            <a:r>
              <a:rPr lang="it-IT" dirty="0"/>
              <a:t>Quale progettazione per quale valutazione? Dipende da come programmo/progetto il percorso</a:t>
            </a:r>
          </a:p>
          <a:p>
            <a:pPr>
              <a:buNone/>
            </a:pPr>
            <a:endParaRPr lang="it-IT" i="1" dirty="0"/>
          </a:p>
          <a:p>
            <a:pPr marL="0" indent="0">
              <a:buNone/>
            </a:pPr>
            <a:r>
              <a:rPr lang="it-IT" i="1" dirty="0"/>
              <a:t>La programmazione per competenze, quindi, non si appoggia più a un’idea sistematica ed estesa di svolgimento del programma, né a un ideale efficientistico di erogazione dell’insegnamento; lo scenario è mutato con la nuova centralità non dell’insegnamento ma dell’apprendimento e con la nuova struttura di riferimento delle Indicazioni nazionali. Come richiamato in apertura del Documento, queste rappresentano materiale orientativo messo all’attenzione di ciascun docente che vi deve trovare l’equilibrio tra “l’esplicitazione dei nuclei fondanti e dei contenuti imprescindibili” della disciplina e la flessibilità di esecuzione nella prassi didattica, la quale dovrà risultare funzionale alla concretezza e significatività dell’apprendimento. Se i docenti si convincono che si può, oltre che si deve, valutare tale apprendimento significativo, allora è prevedibile che saranno più disponibili a rischiare aprendosi alle competenze. In Francia, ad esempio, questo approccio si combina con il concetto di zoccolo comune delle competenze, che non sarebbe sostenibile senza uno strumento di supporto </a:t>
            </a:r>
            <a:r>
              <a:rPr lang="it-IT" i="1" dirty="0" err="1"/>
              <a:t>metacognitivo</a:t>
            </a:r>
            <a:r>
              <a:rPr lang="it-IT" i="1" dirty="0"/>
              <a:t> come il libretto delle competenze </a:t>
            </a:r>
            <a:r>
              <a:rPr lang="it-IT" dirty="0"/>
              <a:t>(allegato B orientamenti)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effectLst/>
                <a:latin typeface="Calibri" panose="020F0502020204030204" pitchFamily="34" charset="0"/>
                <a:ea typeface="Calibri" panose="020F0502020204030204" pitchFamily="34" charset="0"/>
                <a:cs typeface="Times New Roman" panose="02020603050405020304" pitchFamily="18" charset="0"/>
              </a:rPr>
              <a:t>Quale valutazione</a:t>
            </a:r>
            <a:endParaRPr lang="it-IT" sz="6000" dirty="0"/>
          </a:p>
        </p:txBody>
      </p:sp>
      <p:sp>
        <p:nvSpPr>
          <p:cNvPr id="3" name="Segnaposto contenuto 2"/>
          <p:cNvSpPr>
            <a:spLocks noGrp="1"/>
          </p:cNvSpPr>
          <p:nvPr>
            <p:ph idx="1"/>
          </p:nvPr>
        </p:nvSpPr>
        <p:spPr/>
        <p:txBody>
          <a:bodyPr>
            <a:normAutofit fontScale="70000" lnSpcReduction="20000"/>
          </a:bodyPr>
          <a:lstStyle/>
          <a:p>
            <a:pPr marL="0" indent="0">
              <a:buNone/>
            </a:pPr>
            <a:r>
              <a:rPr lang="it-IT" dirty="0"/>
              <a:t>Valutare la competenza in termini di autonomia e responsabilità (Quadro Europeo delle Qualifiche, 2008) significa “apprezzare” conoscenze e abilità in contesti situazionali concreti, osservando il lavoro (laboratorio) dello studente alle prese con l’oggetto di studio (come impara ad apprendere?)</a:t>
            </a:r>
          </a:p>
          <a:p>
            <a:pPr marL="0" indent="0">
              <a:buNone/>
            </a:pPr>
            <a:endParaRPr lang="it-IT" dirty="0"/>
          </a:p>
          <a:p>
            <a:pPr marL="0" indent="0">
              <a:buNone/>
            </a:pPr>
            <a:r>
              <a:rPr lang="it-IT" i="1" dirty="0"/>
              <a:t>Al di là delle esemplificazioni di sillabi in grado di interfacciare la complessità epistemologica e didattica dall’interno della disciplina, risulta importante centrare il termine del rapporto con lo strumento operativo, che abbia come obiettivo l’autonomia e la responsabilità dello studente rispetto al proprio processo di apprendimento. Lo si può curvare maggiormente sui saperi dichiarativi, piuttosto che procedurali o strategici, ovvero specializzato su una dimensione come quella linguistica, argomentativa e lessicale. </a:t>
            </a:r>
            <a:r>
              <a:rPr lang="it-IT" dirty="0"/>
              <a:t>(allegato B Orientamenti)</a:t>
            </a:r>
          </a:p>
          <a:p>
            <a:pPr>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Problema dell’</a:t>
            </a:r>
            <a:r>
              <a:rPr lang="it-IT" sz="2800" i="1" dirty="0"/>
              <a:t>imparare ad imparare </a:t>
            </a:r>
            <a:r>
              <a:rPr lang="it-IT" sz="2800" dirty="0"/>
              <a:t>come </a:t>
            </a:r>
            <a:r>
              <a:rPr lang="it-IT" sz="2800" i="1" dirty="0"/>
              <a:t>conoscenza della conoscenza</a:t>
            </a:r>
            <a:br>
              <a:rPr lang="it-IT" sz="2800" dirty="0"/>
            </a:br>
            <a:endParaRPr lang="it-IT" sz="2800" dirty="0"/>
          </a:p>
        </p:txBody>
      </p:sp>
      <p:sp>
        <p:nvSpPr>
          <p:cNvPr id="3" name="Segnaposto contenuto 2"/>
          <p:cNvSpPr>
            <a:spLocks noGrp="1"/>
          </p:cNvSpPr>
          <p:nvPr>
            <p:ph idx="1"/>
          </p:nvPr>
        </p:nvSpPr>
        <p:spPr/>
        <p:txBody>
          <a:bodyPr>
            <a:normAutofit fontScale="62500" lnSpcReduction="20000"/>
          </a:bodyPr>
          <a:lstStyle/>
          <a:p>
            <a:pPr marL="0" indent="0">
              <a:buNone/>
            </a:pPr>
            <a:r>
              <a:rPr lang="it-IT" i="1" dirty="0"/>
              <a:t>Questo è il motivo per cui sostengo da vent’anni di introdurre nelle nostre scuole, dalla fine dell’istruzione primaria e nelle secondarie, l’insegnamento di ciò che è la conoscenza, vale a dire, l’insegnamento di cosa provoca errori, illusioni, perversioni (E. </a:t>
            </a:r>
            <a:r>
              <a:rPr lang="it-IT" i="1" dirty="0" err="1"/>
              <a:t>Morin</a:t>
            </a:r>
            <a:r>
              <a:rPr lang="it-IT" i="1" dirty="0"/>
              <a:t>, sul tema della pace e della guerra)</a:t>
            </a:r>
          </a:p>
          <a:p>
            <a:pPr marL="0" indent="0">
              <a:buNone/>
            </a:pPr>
            <a:endParaRPr lang="it-IT" dirty="0"/>
          </a:p>
          <a:p>
            <a:pPr marL="0" indent="0">
              <a:buNone/>
            </a:pPr>
            <a:r>
              <a:rPr lang="it-IT" dirty="0"/>
              <a:t>Valutare lo studente competente in termini di autonomia e responsabilità significa metterlo nelle condizioni di conoscere e comprendere ciò che deve studiare, perché e come si intenderà valutarlo</a:t>
            </a:r>
          </a:p>
          <a:p>
            <a:pPr>
              <a:buNone/>
            </a:pPr>
            <a:endParaRPr lang="it-IT" dirty="0"/>
          </a:p>
          <a:p>
            <a:pPr marL="0" indent="0">
              <a:buNone/>
            </a:pPr>
            <a:r>
              <a:rPr lang="it-IT" dirty="0"/>
              <a:t>Problema dell’autovalutazione, come </a:t>
            </a:r>
            <a:r>
              <a:rPr lang="it-IT" i="1" dirty="0"/>
              <a:t>bisogno</a:t>
            </a:r>
            <a:r>
              <a:rPr lang="it-IT" dirty="0"/>
              <a:t> di autovalutazione dello studente, che si va sempre più definendo come </a:t>
            </a:r>
            <a:r>
              <a:rPr lang="it-IT" i="1" dirty="0"/>
              <a:t>domanda formativa interna qualificata</a:t>
            </a:r>
            <a:r>
              <a:rPr lang="it-IT" dirty="0"/>
              <a:t>. Quando tale istanza emergerà con consapevolezza anche dall’esterno del mondo educativo e scolastico, l’esigenza formativa di razionalità e riflessività diventerà ancora più cogente e urgente.</a:t>
            </a:r>
          </a:p>
          <a:p>
            <a:pPr>
              <a:buNone/>
            </a:pP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Curricolo e metro valutativo intelligibile</a:t>
            </a:r>
            <a:br>
              <a:rPr lang="it-IT" sz="3200" dirty="0"/>
            </a:br>
            <a:endParaRPr lang="it-IT" sz="3200" dirty="0"/>
          </a:p>
        </p:txBody>
      </p:sp>
      <p:sp>
        <p:nvSpPr>
          <p:cNvPr id="3" name="Segnaposto contenuto 2"/>
          <p:cNvSpPr>
            <a:spLocks noGrp="1"/>
          </p:cNvSpPr>
          <p:nvPr>
            <p:ph idx="1"/>
          </p:nvPr>
        </p:nvSpPr>
        <p:spPr/>
        <p:txBody>
          <a:bodyPr>
            <a:normAutofit fontScale="55000" lnSpcReduction="20000"/>
          </a:bodyPr>
          <a:lstStyle/>
          <a:p>
            <a:pPr marL="0" indent="0">
              <a:buNone/>
            </a:pPr>
            <a:r>
              <a:rPr lang="it-IT" i="1" dirty="0"/>
              <a:t>Saper individuare e comunicare competenze, attraverso interfacce interpretative, utili a ciò che può qualificare profili cognitivi di livello meta e che risponda tanto al cambiamento del mondo del lavoro quanto al curriculum di cittadinanza, diventerà un ambito strategico cruciale di sfida culturale e intellettuale della scuola nella società della conoscenza. In questa dimensione, quello che qui interessa sono le possibilità di adattamento del curricolo filosofico in ottica </a:t>
            </a:r>
            <a:r>
              <a:rPr lang="it-IT" i="1" dirty="0" err="1"/>
              <a:t>cognitiva-metacognitiva</a:t>
            </a:r>
            <a:r>
              <a:rPr lang="it-IT" i="1" dirty="0"/>
              <a:t> e la conseguente diffusione di modelli valutativi appropriati, che tengano conto dei tre elementi chiave dell’auto-osservazione, dell’evidenza delle prestazioni e della osservazione tra pari e/o </a:t>
            </a:r>
            <a:r>
              <a:rPr lang="it-IT" i="1" dirty="0" err="1"/>
              <a:t>etero-osservazione</a:t>
            </a:r>
            <a:r>
              <a:rPr lang="it-IT" i="1" dirty="0"/>
              <a:t>. L’efficacia del sillabo per competenze, allora, sarà conferita dall’</a:t>
            </a:r>
            <a:r>
              <a:rPr lang="it-IT" i="1" dirty="0" err="1"/>
              <a:t>intellegibilità</a:t>
            </a:r>
            <a:r>
              <a:rPr lang="it-IT" i="1" dirty="0"/>
              <a:t> maggiore o minore delle categorie cognitive interessate (conoscenze dichiarative, procedurali, strategiche ecc.), delle sue finalità e delle sue articolazioni da parte di chi apprende. </a:t>
            </a:r>
            <a:r>
              <a:rPr lang="it-IT" dirty="0"/>
              <a:t>(allegato B Orientamenti)</a:t>
            </a:r>
          </a:p>
          <a:p>
            <a:pPr>
              <a:buNone/>
            </a:pPr>
            <a:endParaRPr lang="it-IT" dirty="0"/>
          </a:p>
          <a:p>
            <a:pPr marL="0" indent="0">
              <a:buNone/>
            </a:pPr>
            <a:r>
              <a:rPr lang="it-IT" dirty="0"/>
              <a:t>La progettazione per unità di apprendimento disciplinari (Docente) ma anche trasversali (Consiglio di Classe) consente di modulare gli strumenti di valutazione tra tassonomie disciplinari e interdisciplinari, transdisciplinari e multidisciplinari, ricorrendo a modalità di verifica che richiedono a loro volta criteri diversi (dalle griglie di valutazione disciplinare alle rubriche di valutazione) che è essenziale che gli studenti conoscano e comprendano prima ancora di mettersi a lavoro sul “programma”.</a:t>
            </a:r>
          </a:p>
          <a:p>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6978EF2025B554DB051D4011EFDA52C" ma:contentTypeVersion="14" ma:contentTypeDescription="Creare un nuovo documento." ma:contentTypeScope="" ma:versionID="b56bcc3fff1d222a99f39dcfbe4c8130">
  <xsd:schema xmlns:xsd="http://www.w3.org/2001/XMLSchema" xmlns:xs="http://www.w3.org/2001/XMLSchema" xmlns:p="http://schemas.microsoft.com/office/2006/metadata/properties" xmlns:ns2="5e3afe80-204a-4b8f-920a-2b34606b5915" xmlns:ns3="38676af7-6285-4940-95d0-3a42549a01e1" targetNamespace="http://schemas.microsoft.com/office/2006/metadata/properties" ma:root="true" ma:fieldsID="09792debae25048302ca36350d315172" ns2:_="" ns3:_="">
    <xsd:import namespace="5e3afe80-204a-4b8f-920a-2b34606b5915"/>
    <xsd:import namespace="38676af7-6285-4940-95d0-3a42549a01e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afe80-204a-4b8f-920a-2b34606b59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Tag immagine" ma:readOnly="false" ma:fieldId="{5cf76f15-5ced-4ddc-b409-7134ff3c332f}" ma:taxonomyMulti="true" ma:sspId="a087d216-9da7-4ca6-a432-9e625d0d44c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676af7-6285-4940-95d0-3a42549a01e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cca6d840-2679-4a0a-8d62-8809983cd88f}" ma:internalName="TaxCatchAll" ma:showField="CatchAllData" ma:web="38676af7-6285-4940-95d0-3a42549a01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e3afe80-204a-4b8f-920a-2b34606b5915">
      <Terms xmlns="http://schemas.microsoft.com/office/infopath/2007/PartnerControls"/>
    </lcf76f155ced4ddcb4097134ff3c332f>
    <TaxCatchAll xmlns="38676af7-6285-4940-95d0-3a42549a01e1" xsi:nil="true"/>
  </documentManagement>
</p:properties>
</file>

<file path=customXml/itemProps1.xml><?xml version="1.0" encoding="utf-8"?>
<ds:datastoreItem xmlns:ds="http://schemas.openxmlformats.org/officeDocument/2006/customXml" ds:itemID="{C070A776-24EA-45A5-A114-DF60E52B26D5}"/>
</file>

<file path=customXml/itemProps2.xml><?xml version="1.0" encoding="utf-8"?>
<ds:datastoreItem xmlns:ds="http://schemas.openxmlformats.org/officeDocument/2006/customXml" ds:itemID="{1996786E-BE9D-4494-AA5F-700753F39A07}"/>
</file>

<file path=customXml/itemProps3.xml><?xml version="1.0" encoding="utf-8"?>
<ds:datastoreItem xmlns:ds="http://schemas.openxmlformats.org/officeDocument/2006/customXml" ds:itemID="{F137009A-8A3A-4A10-A3FC-F8AB7D12E5DB}"/>
</file>

<file path=docProps/app.xml><?xml version="1.0" encoding="utf-8"?>
<Properties xmlns="http://schemas.openxmlformats.org/officeDocument/2006/extended-properties" xmlns:vt="http://schemas.openxmlformats.org/officeDocument/2006/docPropsVTypes">
  <TotalTime>0</TotalTime>
  <Words>1784</Words>
  <Application>Microsoft Office PowerPoint</Application>
  <PresentationFormat>Presentazione su schermo (4:3)</PresentationFormat>
  <Paragraphs>79</Paragraphs>
  <Slides>12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Arial</vt:lpstr>
      <vt:lpstr>Calibri</vt:lpstr>
      <vt:lpstr>WorkSans</vt:lpstr>
      <vt:lpstr>Tema di Office</vt:lpstr>
      <vt:lpstr>Filosofia e valutazione</vt:lpstr>
      <vt:lpstr>Filosofia e formazione al pensiero </vt:lpstr>
      <vt:lpstr>Coordinate </vt:lpstr>
      <vt:lpstr>Progettazione curricolare e valutazione </vt:lpstr>
      <vt:lpstr>Presentazione standard di PowerPoint</vt:lpstr>
      <vt:lpstr>Diversificare la situazione valutativa </vt:lpstr>
      <vt:lpstr>Quale valutazione</vt:lpstr>
      <vt:lpstr>Problema dell’imparare ad imparare come conoscenza della conoscenza </vt:lpstr>
      <vt:lpstr>Curricolo e metro valutativo intelligibile </vt:lpstr>
      <vt:lpstr>Filosofia e istruzione tecnica e professionale </vt:lpstr>
      <vt:lpstr>Le finalità della valutazione</vt:lpstr>
      <vt:lpstr>…. Ci sono quelli che hanno conoscenza e quelli che hanno comprensione.  La prima richiede memoria, la seconda filosofia.  (Alexandre Dumas - padre)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Filosofia e valutazione</dc:title>
  <dc:creator>Utente</dc:creator>
  <cp:lastModifiedBy>Giovanni Scancarello</cp:lastModifiedBy>
  <cp:revision>6</cp:revision>
  <dcterms:created xsi:type="dcterms:W3CDTF">2022-07-12T17:01:07Z</dcterms:created>
  <dcterms:modified xsi:type="dcterms:W3CDTF">2022-07-12T22:04:16Z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0x01010036978EF2025B554DB051D4011EFDA52C</vt:lpwstr>
  </property>
</Properties>
</file>