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484" r:id="rId4"/>
    <p:sldId id="472" r:id="rId5"/>
    <p:sldId id="485" r:id="rId6"/>
    <p:sldId id="487" r:id="rId7"/>
    <p:sldId id="444" r:id="rId8"/>
    <p:sldId id="467" r:id="rId9"/>
    <p:sldId id="491" r:id="rId10"/>
    <p:sldId id="473" r:id="rId11"/>
    <p:sldId id="488" r:id="rId12"/>
    <p:sldId id="494" r:id="rId13"/>
    <p:sldId id="495" r:id="rId14"/>
    <p:sldId id="496" r:id="rId15"/>
    <p:sldId id="493" r:id="rId16"/>
    <p:sldId id="492" r:id="rId17"/>
    <p:sldId id="490" r:id="rId18"/>
    <p:sldId id="497" r:id="rId19"/>
    <p:sldId id="450" r:id="rId20"/>
    <p:sldId id="259" r:id="rId21"/>
    <p:sldId id="260" r:id="rId22"/>
    <p:sldId id="470" r:id="rId23"/>
    <p:sldId id="469" r:id="rId24"/>
    <p:sldId id="471" r:id="rId25"/>
    <p:sldId id="464" r:id="rId26"/>
    <p:sldId id="305" r:id="rId27"/>
    <p:sldId id="453" r:id="rId28"/>
    <p:sldId id="258" r:id="rId2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978" autoAdjust="0"/>
  </p:normalViewPr>
  <p:slideViewPr>
    <p:cSldViewPr snapToGrid="0" snapToObjects="1" showGuides="1">
      <p:cViewPr varScale="1">
        <p:scale>
          <a:sx n="80" d="100"/>
          <a:sy n="80" d="100"/>
        </p:scale>
        <p:origin x="109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76C3C34-E39F-4A8B-8CDB-9624F7286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8180C0-FD2A-4361-B3A3-B32908D05074}" type="slidenum">
              <a:rPr lang="it-IT" altLang="it-IT"/>
              <a:pPr>
                <a:spcBef>
                  <a:spcPct val="0"/>
                </a:spcBef>
              </a:pPr>
              <a:t>27</a:t>
            </a:fld>
            <a:endParaRPr lang="it-IT" altLang="it-IT"/>
          </a:p>
        </p:txBody>
      </p:sp>
      <p:sp>
        <p:nvSpPr>
          <p:cNvPr id="16387" name="Text Box 2">
            <a:extLst>
              <a:ext uri="{FF2B5EF4-FFF2-40B4-BE49-F238E27FC236}">
                <a16:creationId xmlns:a16="http://schemas.microsoft.com/office/drawing/2014/main" id="{2C9537D1-7B89-4E16-80A0-A169320B2CFF}"/>
              </a:ext>
            </a:extLst>
          </p:cNvPr>
          <p:cNvSpPr txBox="1">
            <a:spLocks noChangeArrowheads="1"/>
          </p:cNvSpPr>
          <p:nvPr/>
        </p:nvSpPr>
        <p:spPr bwMode="auto">
          <a:xfrm>
            <a:off x="3884613" y="9228138"/>
            <a:ext cx="2970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a:spcBef>
                <a:spcPct val="0"/>
              </a:spcBef>
              <a:buClr>
                <a:srgbClr val="000000"/>
              </a:buClr>
              <a:buFont typeface="Times New Roman" panose="02020603050405020304" pitchFamily="18" charset="0"/>
              <a:buNone/>
            </a:pPr>
            <a:fld id="{C9AEBB93-8C40-4437-82CC-F4510C986487}" type="slidenum">
              <a:rPr lang="en-GB" altLang="it-IT">
                <a:solidFill>
                  <a:srgbClr val="000000"/>
                </a:solidFill>
                <a:latin typeface="Times New Roman" panose="02020603050405020304" pitchFamily="18" charset="0"/>
                <a:cs typeface="Lucida Sans Unicode" panose="020B0602030504020204" pitchFamily="34" charset="0"/>
              </a:rPr>
              <a:pPr algn="r" eaLnBrk="1">
                <a:spcBef>
                  <a:spcPct val="0"/>
                </a:spcBef>
                <a:buClr>
                  <a:srgbClr val="000000"/>
                </a:buClr>
                <a:buFont typeface="Times New Roman" panose="02020603050405020304" pitchFamily="18" charset="0"/>
                <a:buNone/>
              </a:pPr>
              <a:t>27</a:t>
            </a:fld>
            <a:endParaRPr lang="en-GB" altLang="it-IT">
              <a:solidFill>
                <a:srgbClr val="000000"/>
              </a:solidFill>
              <a:latin typeface="Times New Roman" panose="02020603050405020304" pitchFamily="18" charset="0"/>
              <a:cs typeface="Lucida Sans Unicode" panose="020B0602030504020204" pitchFamily="34" charset="0"/>
            </a:endParaRPr>
          </a:p>
        </p:txBody>
      </p:sp>
      <p:sp>
        <p:nvSpPr>
          <p:cNvPr id="16388" name="Text Box 3">
            <a:extLst>
              <a:ext uri="{FF2B5EF4-FFF2-40B4-BE49-F238E27FC236}">
                <a16:creationId xmlns:a16="http://schemas.microsoft.com/office/drawing/2014/main" id="{A780039F-7F16-4BD0-A829-73B0E5522449}"/>
              </a:ext>
            </a:extLst>
          </p:cNvPr>
          <p:cNvSpPr txBox="1">
            <a:spLocks noChangeArrowheads="1"/>
          </p:cNvSpPr>
          <p:nvPr/>
        </p:nvSpPr>
        <p:spPr bwMode="auto">
          <a:xfrm>
            <a:off x="1143000" y="728663"/>
            <a:ext cx="4568825" cy="36433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it-IT" altLang="it-IT" sz="1800"/>
          </a:p>
        </p:txBody>
      </p:sp>
      <p:sp>
        <p:nvSpPr>
          <p:cNvPr id="16389" name="Rectangle 4">
            <a:extLst>
              <a:ext uri="{FF2B5EF4-FFF2-40B4-BE49-F238E27FC236}">
                <a16:creationId xmlns:a16="http://schemas.microsoft.com/office/drawing/2014/main" id="{3F8DFD4C-4A8F-469A-9E81-8B3EB80C8599}"/>
              </a:ext>
            </a:extLst>
          </p:cNvPr>
          <p:cNvSpPr>
            <a:spLocks noGrp="1" noChangeArrowheads="1"/>
          </p:cNvSpPr>
          <p:nvPr>
            <p:ph type="body"/>
          </p:nvPr>
        </p:nvSpPr>
        <p:spPr>
          <a:xfrm>
            <a:off x="914400" y="4614863"/>
            <a:ext cx="502126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10572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1597819"/>
            <a:ext cx="7772400" cy="1102521"/>
          </a:xfrm>
          <a:prstGeom prst="rect">
            <a:avLst/>
          </a:prstGeom>
        </p:spPr>
        <p:txBody>
          <a:bodyPr/>
          <a:lstStyle/>
          <a:p>
            <a:r>
              <a:t>Titolo Testo</a:t>
            </a:r>
          </a:p>
        </p:txBody>
      </p:sp>
      <p:sp>
        <p:nvSpPr>
          <p:cNvPr id="12" name="Corpo livello uno…"/>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389287" y="4765688"/>
            <a:ext cx="297514" cy="27699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6358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1_Contenuto con didascalia">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160EA64-D806-43AC-9DF2-F8C432F32B4C}" type="datetimeFigureOut">
              <a:rPr lang="en-US" dirty="0"/>
              <a:t>7/11/2022</a:t>
            </a:fld>
            <a:endParaRPr lang="en-US" dirty="0"/>
          </a:p>
        </p:txBody>
      </p:sp>
      <p:sp>
        <p:nvSpPr>
          <p:cNvPr id="6" name="Footer Placeholder 5"/>
          <p:cNvSpPr>
            <a:spLocks noGrp="1"/>
          </p:cNvSpPr>
          <p:nvPr>
            <p:ph type="ftr" sz="quarter" idx="11"/>
          </p:nvPr>
        </p:nvSpPr>
        <p:spPr>
          <a:xfrm>
            <a:off x="603505" y="4677156"/>
            <a:ext cx="3875627" cy="24003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a:xfrm>
            <a:off x="8389287" y="4765688"/>
            <a:ext cx="297514" cy="276995"/>
          </a:xfrm>
        </p:spPr>
        <p:txBody>
          <a:bodyPr/>
          <a:lstStyle/>
          <a:p>
            <a:fld id="{8A7A6979-0714-4377-B894-6BE4C2D6E202}" type="slidenum">
              <a:rPr lang="en-US" dirty="0"/>
              <a:pPr/>
              <a:t>‹N›</a:t>
            </a:fld>
            <a:endParaRPr lang="en-US" dirty="0"/>
          </a:p>
        </p:txBody>
      </p:sp>
    </p:spTree>
    <p:extLst>
      <p:ext uri="{BB962C8B-B14F-4D97-AF65-F5344CB8AC3E}">
        <p14:creationId xmlns:p14="http://schemas.microsoft.com/office/powerpoint/2010/main" val="314343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389287" y="4765688"/>
            <a:ext cx="297514" cy="276995"/>
          </a:xfrm>
        </p:spPr>
        <p:txBody>
          <a:bodyPr/>
          <a:lstStyle/>
          <a:p>
            <a:fld id="{8A7A6979-0714-4377-B894-6BE4C2D6E202}" type="slidenum">
              <a:rPr lang="en-US" dirty="0"/>
              <a:t>‹N›</a:t>
            </a:fld>
            <a:endParaRPr lang="en-US" dirty="0"/>
          </a:p>
        </p:txBody>
      </p:sp>
    </p:spTree>
    <p:extLst>
      <p:ext uri="{BB962C8B-B14F-4D97-AF65-F5344CB8AC3E}">
        <p14:creationId xmlns:p14="http://schemas.microsoft.com/office/powerpoint/2010/main" val="133156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1187577" y="2357438"/>
            <a:ext cx="3202686" cy="19475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F7D4976-E339-4826-83B7-FBD03F55ECF8}" type="datetimeFigureOut">
              <a:rPr lang="en-US" dirty="0"/>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389287" y="4765688"/>
            <a:ext cx="297514" cy="276995"/>
          </a:xfrm>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22317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3305176"/>
            <a:ext cx="7772401" cy="1021558"/>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180033"/>
            <a:ext cx="7772401" cy="112514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900112"/>
            <a:ext cx="4038600" cy="2545559"/>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151333"/>
            <a:ext cx="4040188" cy="47982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4645026" y="1151333"/>
            <a:ext cx="4041777" cy="479824"/>
          </a:xfrm>
          <a:prstGeom prst="rect">
            <a:avLst/>
          </a:prstGeom>
        </p:spPr>
        <p:txBody>
          <a:bodyPr anchor="b"/>
          <a:lstStyle/>
          <a:p>
            <a:pPr marL="332613" indent="-332613" defTabSz="443484">
              <a:spcBef>
                <a:spcPts val="600"/>
              </a:spcBef>
              <a:defRPr sz="3104"/>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1" y="204785"/>
            <a:ext cx="3008315" cy="87154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04788"/>
            <a:ext cx="5111750" cy="4389836"/>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half" idx="13"/>
          </p:nvPr>
        </p:nvSpPr>
        <p:spPr>
          <a:xfrm>
            <a:off x="457199" y="1076326"/>
            <a:ext cx="3008317" cy="3518297"/>
          </a:xfrm>
          <a:prstGeom prst="rect">
            <a:avLst/>
          </a:prstGeom>
        </p:spPr>
        <p:txBody>
          <a:bodyPr/>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3600450"/>
            <a:ext cx="5486402" cy="425054"/>
          </a:xfrm>
          <a:prstGeom prst="rect">
            <a:avLst/>
          </a:prstGeom>
        </p:spPr>
        <p:txBody>
          <a:bodyPr anchor="b"/>
          <a:lstStyle>
            <a:lvl1pPr algn="l">
              <a:defRPr sz="2000" b="1"/>
            </a:lvl1pPr>
          </a:lstStyle>
          <a:p>
            <a:r>
              <a:t>Titolo Testo</a:t>
            </a:r>
          </a:p>
        </p:txBody>
      </p:sp>
      <p:sp>
        <p:nvSpPr>
          <p:cNvPr id="83" name="Segnaposto immagine 2"/>
          <p:cNvSpPr>
            <a:spLocks noGrp="1"/>
          </p:cNvSpPr>
          <p:nvPr>
            <p:ph type="pic" sz="half" idx="13"/>
          </p:nvPr>
        </p:nvSpPr>
        <p:spPr>
          <a:xfrm>
            <a:off x="1792288" y="459581"/>
            <a:ext cx="5486402" cy="3086101"/>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457200" y="1200150"/>
            <a:ext cx="8229600" cy="3394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8" y="4780033"/>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Numero diapositiva"/>
          <p:cNvSpPr txBox="1">
            <a:spLocks noGrp="1"/>
          </p:cNvSpPr>
          <p:nvPr>
            <p:ph type="sldNum" sz="quarter" idx="4294967295"/>
          </p:nvPr>
        </p:nvSpPr>
        <p:spPr>
          <a:xfrm>
            <a:off x="8505420" y="4780033"/>
            <a:ext cx="181381" cy="2483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EE091-0556-581F-67F6-A91E55E12DB7}"/>
              </a:ext>
            </a:extLst>
          </p:cNvPr>
          <p:cNvSpPr>
            <a:spLocks noGrp="1"/>
          </p:cNvSpPr>
          <p:nvPr>
            <p:ph type="title"/>
          </p:nvPr>
        </p:nvSpPr>
        <p:spPr/>
        <p:txBody>
          <a:bodyPr/>
          <a:lstStyle/>
          <a:p>
            <a:r>
              <a:rPr lang="it-IT" dirty="0"/>
              <a:t>Approccio metodologico</a:t>
            </a:r>
          </a:p>
        </p:txBody>
      </p:sp>
      <p:sp>
        <p:nvSpPr>
          <p:cNvPr id="3" name="Segnaposto testo 2">
            <a:extLst>
              <a:ext uri="{FF2B5EF4-FFF2-40B4-BE49-F238E27FC236}">
                <a16:creationId xmlns:a16="http://schemas.microsoft.com/office/drawing/2014/main" id="{2FA5B4ED-A5EF-C2BD-E1C6-54F037F4748C}"/>
              </a:ext>
            </a:extLst>
          </p:cNvPr>
          <p:cNvSpPr>
            <a:spLocks noGrp="1"/>
          </p:cNvSpPr>
          <p:nvPr>
            <p:ph type="body" idx="1"/>
          </p:nvPr>
        </p:nvSpPr>
        <p:spPr/>
        <p:txBody>
          <a:bodyPr>
            <a:normAutofit/>
          </a:bodyPr>
          <a:lstStyle/>
          <a:p>
            <a:pPr marL="0" indent="0" algn="ctr">
              <a:buNone/>
            </a:pPr>
            <a:r>
              <a:rPr lang="it-IT" sz="2800" dirty="0"/>
              <a:t>«</a:t>
            </a:r>
            <a:r>
              <a:rPr lang="it-IT" sz="2800" i="1" dirty="0"/>
              <a:t>Una impostazione della programmazione e della progettazione che abbia al centro un progetto/un problema per affrontare il quale lo studente deve acquisire specifiche  competenze, «sintesi operative» di abilità e contenuti, che si maturano nelle «officine disciplinari»»</a:t>
            </a:r>
          </a:p>
          <a:p>
            <a:pPr marL="0" indent="0" algn="ctr">
              <a:buNone/>
            </a:pPr>
            <a:r>
              <a:rPr lang="it-IT" sz="1600" dirty="0"/>
              <a:t>«Guida ai progetti di </a:t>
            </a:r>
            <a:r>
              <a:rPr lang="it-IT" sz="1600" b="1" dirty="0"/>
              <a:t>didattica integrata</a:t>
            </a:r>
            <a:r>
              <a:rPr lang="it-IT" sz="1600" dirty="0"/>
              <a:t>», a cura di Simona Chinelli, Garzanti Scuola, 2013</a:t>
            </a:r>
          </a:p>
          <a:p>
            <a:endParaRPr lang="it-IT" sz="1600" dirty="0"/>
          </a:p>
          <a:p>
            <a:pPr marL="0" indent="0" algn="ctr">
              <a:buNone/>
            </a:pPr>
            <a:endParaRPr lang="it-IT" sz="2800" i="1" dirty="0"/>
          </a:p>
          <a:p>
            <a:pPr marL="0" indent="0">
              <a:buNone/>
            </a:pPr>
            <a:endParaRPr lang="it-IT" sz="2800" i="1" dirty="0"/>
          </a:p>
          <a:p>
            <a:endParaRPr lang="it-IT" sz="3200" dirty="0"/>
          </a:p>
          <a:p>
            <a:pPr marL="0" indent="0">
              <a:buNone/>
            </a:pPr>
            <a:endParaRPr lang="it-IT" dirty="0"/>
          </a:p>
        </p:txBody>
      </p:sp>
    </p:spTree>
    <p:extLst>
      <p:ext uri="{BB962C8B-B14F-4D97-AF65-F5344CB8AC3E}">
        <p14:creationId xmlns:p14="http://schemas.microsoft.com/office/powerpoint/2010/main" val="42372567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F1EA20-0AE7-3B4D-3D21-186560F4E38C}"/>
              </a:ext>
            </a:extLst>
          </p:cNvPr>
          <p:cNvSpPr>
            <a:spLocks noGrp="1"/>
          </p:cNvSpPr>
          <p:nvPr>
            <p:ph type="title"/>
          </p:nvPr>
        </p:nvSpPr>
        <p:spPr>
          <a:xfrm>
            <a:off x="722312" y="2406316"/>
            <a:ext cx="7772401" cy="1920418"/>
          </a:xfrm>
        </p:spPr>
        <p:txBody>
          <a:bodyPr>
            <a:noAutofit/>
          </a:bodyPr>
          <a:lstStyle/>
          <a:p>
            <a:r>
              <a:rPr lang="it-IT" sz="2000" dirty="0"/>
              <a:t>Quali concretamente le strade per operare in una dimensione formativa in cui l’approccio filosofico sia integrato al sapere tecnico-scientifico in una </a:t>
            </a:r>
            <a:r>
              <a:rPr lang="it-IT" sz="2000" u="sng" dirty="0"/>
              <a:t>scuola secondaria di secondo grado</a:t>
            </a:r>
            <a:r>
              <a:rPr lang="it-IT" sz="2000" dirty="0"/>
              <a:t> e in un </a:t>
            </a:r>
            <a:r>
              <a:rPr lang="it-IT" sz="2000" u="sng" dirty="0"/>
              <a:t>ITS</a:t>
            </a:r>
            <a:r>
              <a:rPr lang="it-IT" sz="2000" dirty="0"/>
              <a:t>?</a:t>
            </a:r>
            <a:br>
              <a:rPr lang="it-IT" sz="2000" dirty="0"/>
            </a:br>
            <a:endParaRPr lang="it-IT" sz="2000" dirty="0"/>
          </a:p>
        </p:txBody>
      </p:sp>
      <p:sp>
        <p:nvSpPr>
          <p:cNvPr id="3" name="Segnaposto testo 2">
            <a:extLst>
              <a:ext uri="{FF2B5EF4-FFF2-40B4-BE49-F238E27FC236}">
                <a16:creationId xmlns:a16="http://schemas.microsoft.com/office/drawing/2014/main" id="{EB5446C0-8A42-979A-49E0-20010D3A074C}"/>
              </a:ext>
            </a:extLst>
          </p:cNvPr>
          <p:cNvSpPr>
            <a:spLocks noGrp="1"/>
          </p:cNvSpPr>
          <p:nvPr>
            <p:ph type="body" sz="quarter" idx="1"/>
          </p:nvPr>
        </p:nvSpPr>
        <p:spPr>
          <a:xfrm>
            <a:off x="722312" y="1094875"/>
            <a:ext cx="7772401" cy="842210"/>
          </a:xfrm>
        </p:spPr>
        <p:txBody>
          <a:bodyPr/>
          <a:lstStyle/>
          <a:p>
            <a:pPr algn="ctr"/>
            <a:r>
              <a:rPr lang="it-IT" dirty="0"/>
              <a:t>Domanda</a:t>
            </a:r>
          </a:p>
        </p:txBody>
      </p:sp>
    </p:spTree>
    <p:extLst>
      <p:ext uri="{BB962C8B-B14F-4D97-AF65-F5344CB8AC3E}">
        <p14:creationId xmlns:p14="http://schemas.microsoft.com/office/powerpoint/2010/main" val="4172462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0B2275-A846-3134-61FF-C7591ECC0BD5}"/>
              </a:ext>
            </a:extLst>
          </p:cNvPr>
          <p:cNvSpPr>
            <a:spLocks noGrp="1"/>
          </p:cNvSpPr>
          <p:nvPr>
            <p:ph type="title"/>
          </p:nvPr>
        </p:nvSpPr>
        <p:spPr/>
        <p:txBody>
          <a:bodyPr>
            <a:noAutofit/>
          </a:bodyPr>
          <a:lstStyle/>
          <a:p>
            <a:r>
              <a:rPr lang="it-IT" sz="2800" b="1" dirty="0"/>
              <a:t>Es: impostazione dell’insegnamento della filosofia in un liceo scientifico</a:t>
            </a:r>
          </a:p>
        </p:txBody>
      </p:sp>
      <p:sp>
        <p:nvSpPr>
          <p:cNvPr id="3" name="Segnaposto testo 2">
            <a:extLst>
              <a:ext uri="{FF2B5EF4-FFF2-40B4-BE49-F238E27FC236}">
                <a16:creationId xmlns:a16="http://schemas.microsoft.com/office/drawing/2014/main" id="{09C68D8B-39FC-5B9B-6270-DAA4539B81D2}"/>
              </a:ext>
            </a:extLst>
          </p:cNvPr>
          <p:cNvSpPr>
            <a:spLocks noGrp="1"/>
          </p:cNvSpPr>
          <p:nvPr>
            <p:ph type="body" idx="1"/>
          </p:nvPr>
        </p:nvSpPr>
        <p:spPr>
          <a:xfrm>
            <a:off x="457200" y="1200150"/>
            <a:ext cx="8229600" cy="3810000"/>
          </a:xfrm>
        </p:spPr>
        <p:txBody>
          <a:bodyPr>
            <a:normAutofit/>
          </a:bodyPr>
          <a:lstStyle/>
          <a:p>
            <a:pPr marL="0" indent="0">
              <a:buNone/>
            </a:pPr>
            <a:endParaRPr lang="it-IT" sz="2400" dirty="0"/>
          </a:p>
          <a:p>
            <a:pPr marL="0" indent="0">
              <a:buNone/>
            </a:pPr>
            <a:r>
              <a:rPr lang="it-IT" sz="2400" dirty="0"/>
              <a:t>Impostare l’insegnamento della filosofia a partire da «nuclei organizzatori» e operando su tre livelli:</a:t>
            </a:r>
          </a:p>
          <a:p>
            <a:pPr marL="0" indent="0">
              <a:buNone/>
            </a:pPr>
            <a:r>
              <a:rPr lang="it-IT" sz="2400" dirty="0"/>
              <a:t>-   Storia della scienza</a:t>
            </a:r>
          </a:p>
          <a:p>
            <a:pPr>
              <a:buFontTx/>
              <a:buChar char="-"/>
            </a:pPr>
            <a:r>
              <a:rPr lang="it-IT" sz="2400" dirty="0"/>
              <a:t>istituzionale</a:t>
            </a:r>
          </a:p>
          <a:p>
            <a:pPr>
              <a:buFontTx/>
              <a:buChar char="-"/>
            </a:pPr>
            <a:r>
              <a:rPr lang="it-IT" sz="2400" dirty="0"/>
              <a:t>laboratoriale</a:t>
            </a:r>
          </a:p>
          <a:p>
            <a:pPr marL="0" indent="0">
              <a:buNone/>
            </a:pPr>
            <a:endParaRPr lang="it-IT" sz="2400" dirty="0"/>
          </a:p>
          <a:p>
            <a:pPr marL="0" indent="0">
              <a:buNone/>
            </a:pPr>
            <a:endParaRPr lang="it-IT" sz="2400" dirty="0"/>
          </a:p>
        </p:txBody>
      </p:sp>
      <p:sp>
        <p:nvSpPr>
          <p:cNvPr id="4" name="Rettangolo smussato 3">
            <a:extLst>
              <a:ext uri="{FF2B5EF4-FFF2-40B4-BE49-F238E27FC236}">
                <a16:creationId xmlns:a16="http://schemas.microsoft.com/office/drawing/2014/main" id="{1B923AEB-634F-02CA-853B-9B50BCFE5330}"/>
              </a:ext>
            </a:extLst>
          </p:cNvPr>
          <p:cNvSpPr/>
          <p:nvPr/>
        </p:nvSpPr>
        <p:spPr>
          <a:xfrm>
            <a:off x="847725" y="4127391"/>
            <a:ext cx="7515225" cy="490770"/>
          </a:xfrm>
          <a:prstGeom prst="bevel">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indent="0" algn="ctr">
              <a:buNone/>
            </a:pPr>
            <a:r>
              <a:rPr lang="it-IT" sz="1800" dirty="0"/>
              <a:t>«Laboratorio della </a:t>
            </a:r>
            <a:r>
              <a:rPr lang="it-IT" sz="1800" dirty="0">
                <a:solidFill>
                  <a:srgbClr val="FF0000"/>
                </a:solidFill>
              </a:rPr>
              <a:t>comunicazione scientifica </a:t>
            </a:r>
            <a:r>
              <a:rPr lang="it-IT" sz="1800" dirty="0"/>
              <a:t>e delle </a:t>
            </a:r>
            <a:r>
              <a:rPr lang="it-IT" sz="1800" dirty="0">
                <a:solidFill>
                  <a:srgbClr val="FF0000"/>
                </a:solidFill>
              </a:rPr>
              <a:t>etiche applicate»</a:t>
            </a:r>
          </a:p>
        </p:txBody>
      </p:sp>
    </p:spTree>
    <p:extLst>
      <p:ext uri="{BB962C8B-B14F-4D97-AF65-F5344CB8AC3E}">
        <p14:creationId xmlns:p14="http://schemas.microsoft.com/office/powerpoint/2010/main" val="33685313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8545E-1132-F578-0058-3E4120800C6D}"/>
              </a:ext>
            </a:extLst>
          </p:cNvPr>
          <p:cNvSpPr>
            <a:spLocks noGrp="1"/>
          </p:cNvSpPr>
          <p:nvPr>
            <p:ph type="title"/>
          </p:nvPr>
        </p:nvSpPr>
        <p:spPr/>
        <p:txBody>
          <a:bodyPr>
            <a:noAutofit/>
          </a:bodyPr>
          <a:lstStyle/>
          <a:p>
            <a:r>
              <a:rPr lang="it-IT" sz="2800" b="1" dirty="0"/>
              <a:t>La condivisione di nuclei organizzatori con il consiglio di classe</a:t>
            </a:r>
          </a:p>
        </p:txBody>
      </p:sp>
      <p:sp>
        <p:nvSpPr>
          <p:cNvPr id="3" name="Segnaposto testo 2">
            <a:extLst>
              <a:ext uri="{FF2B5EF4-FFF2-40B4-BE49-F238E27FC236}">
                <a16:creationId xmlns:a16="http://schemas.microsoft.com/office/drawing/2014/main" id="{83F4E218-B5F6-8C1F-C91B-8F3FC7CF5ED2}"/>
              </a:ext>
            </a:extLst>
          </p:cNvPr>
          <p:cNvSpPr>
            <a:spLocks noGrp="1"/>
          </p:cNvSpPr>
          <p:nvPr>
            <p:ph type="body" idx="1"/>
          </p:nvPr>
        </p:nvSpPr>
        <p:spPr>
          <a:xfrm>
            <a:off x="457200" y="1232299"/>
            <a:ext cx="8229600" cy="3394474"/>
          </a:xfrm>
        </p:spPr>
        <p:txBody>
          <a:bodyPr>
            <a:noAutofit/>
          </a:bodyPr>
          <a:lstStyle/>
          <a:p>
            <a:pPr marL="0" indent="0">
              <a:buNone/>
            </a:pPr>
            <a:r>
              <a:rPr lang="it-IT" sz="2800" b="1" dirty="0"/>
              <a:t>Nuclei organizzatori:</a:t>
            </a:r>
          </a:p>
          <a:p>
            <a:pPr>
              <a:buFont typeface="Wingdings" panose="05000000000000000000" pitchFamily="2" charset="2"/>
              <a:buChar char="Ø"/>
            </a:pPr>
            <a:r>
              <a:rPr lang="it-IT" sz="2800" dirty="0"/>
              <a:t>Classe Terza: natura, vita/esistenza </a:t>
            </a:r>
          </a:p>
          <a:p>
            <a:pPr marL="0" indent="0">
              <a:buNone/>
            </a:pPr>
            <a:r>
              <a:rPr lang="it-IT" sz="2800" dirty="0"/>
              <a:t>Biomedicina - Bioetica</a:t>
            </a:r>
          </a:p>
          <a:p>
            <a:pPr>
              <a:buFont typeface="Wingdings" panose="05000000000000000000" pitchFamily="2" charset="2"/>
              <a:buChar char="Ø"/>
            </a:pPr>
            <a:r>
              <a:rPr lang="it-IT" sz="2800" dirty="0"/>
              <a:t>Classe Quarta: energia/ambiente</a:t>
            </a:r>
          </a:p>
          <a:p>
            <a:pPr marL="0" indent="0">
              <a:buNone/>
            </a:pPr>
            <a:r>
              <a:rPr lang="it-IT" sz="2800" dirty="0"/>
              <a:t>Scienze integrate – Etica ambientale</a:t>
            </a:r>
          </a:p>
          <a:p>
            <a:pPr>
              <a:buFont typeface="Wingdings" panose="05000000000000000000" pitchFamily="2" charset="2"/>
              <a:buChar char="Ø"/>
            </a:pPr>
            <a:r>
              <a:rPr lang="it-IT" sz="2800" dirty="0"/>
              <a:t>Classe Quinta: mente/cervello</a:t>
            </a:r>
          </a:p>
          <a:p>
            <a:pPr marL="0" indent="0">
              <a:buNone/>
            </a:pPr>
            <a:r>
              <a:rPr lang="it-IT" sz="2800" dirty="0"/>
              <a:t>Neuroscienze - robotica –Neuroetica - roboetica</a:t>
            </a:r>
          </a:p>
        </p:txBody>
      </p:sp>
    </p:spTree>
    <p:extLst>
      <p:ext uri="{BB962C8B-B14F-4D97-AF65-F5344CB8AC3E}">
        <p14:creationId xmlns:p14="http://schemas.microsoft.com/office/powerpoint/2010/main" val="38108087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5E220-2F41-195B-5340-DA0763F0FFF9}"/>
              </a:ext>
            </a:extLst>
          </p:cNvPr>
          <p:cNvSpPr>
            <a:spLocks noGrp="1"/>
          </p:cNvSpPr>
          <p:nvPr>
            <p:ph type="title"/>
          </p:nvPr>
        </p:nvSpPr>
        <p:spPr/>
        <p:txBody>
          <a:bodyPr>
            <a:noAutofit/>
          </a:bodyPr>
          <a:lstStyle/>
          <a:p>
            <a:br>
              <a:rPr lang="it-IT" sz="3200" b="1" dirty="0"/>
            </a:br>
            <a:r>
              <a:rPr lang="it-IT" sz="2800" b="1" dirty="0"/>
              <a:t>Selezione degli strumenti per il livello istituzionale e il dispositivo laboratoriale</a:t>
            </a:r>
          </a:p>
        </p:txBody>
      </p:sp>
      <p:sp>
        <p:nvSpPr>
          <p:cNvPr id="3" name="Segnaposto testo 2">
            <a:extLst>
              <a:ext uri="{FF2B5EF4-FFF2-40B4-BE49-F238E27FC236}">
                <a16:creationId xmlns:a16="http://schemas.microsoft.com/office/drawing/2014/main" id="{89C26D51-5170-F3C5-0EC4-688195DBB148}"/>
              </a:ext>
            </a:extLst>
          </p:cNvPr>
          <p:cNvSpPr>
            <a:spLocks noGrp="1"/>
          </p:cNvSpPr>
          <p:nvPr>
            <p:ph type="body" idx="1"/>
          </p:nvPr>
        </p:nvSpPr>
        <p:spPr/>
        <p:txBody>
          <a:bodyPr>
            <a:normAutofit/>
          </a:bodyPr>
          <a:lstStyle/>
          <a:p>
            <a:endParaRPr lang="it-IT" sz="2800" dirty="0"/>
          </a:p>
          <a:p>
            <a:r>
              <a:rPr lang="it-IT" sz="2800" dirty="0"/>
              <a:t>Filosofia della natura/filosofia morale/filosofia del metodo/cittadinanza/filosofia del linguaggio/filosofia della scienza/filosofia della mente</a:t>
            </a:r>
          </a:p>
          <a:p>
            <a:r>
              <a:rPr lang="it-IT" sz="2800" dirty="0">
                <a:solidFill>
                  <a:srgbClr val="FF0000"/>
                </a:solidFill>
              </a:rPr>
              <a:t>Dispositivo Laboratoriale: fenomenologia dei termini, retorica, logica, comunicazione scientifica, etiche applicate , modelli deliberativi, studio di casi.</a:t>
            </a:r>
          </a:p>
        </p:txBody>
      </p:sp>
    </p:spTree>
    <p:extLst>
      <p:ext uri="{BB962C8B-B14F-4D97-AF65-F5344CB8AC3E}">
        <p14:creationId xmlns:p14="http://schemas.microsoft.com/office/powerpoint/2010/main" val="3522671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301DC-F7E4-B5F7-0116-818FDDAF1CA7}"/>
              </a:ext>
            </a:extLst>
          </p:cNvPr>
          <p:cNvSpPr>
            <a:spLocks noGrp="1"/>
          </p:cNvSpPr>
          <p:nvPr>
            <p:ph type="title"/>
          </p:nvPr>
        </p:nvSpPr>
        <p:spPr/>
        <p:txBody>
          <a:bodyPr>
            <a:normAutofit/>
          </a:bodyPr>
          <a:lstStyle/>
          <a:p>
            <a:r>
              <a:rPr lang="it-IT" sz="2800" b="1" dirty="0"/>
              <a:t>Per quanto riguarda la «fenomenologia delle parole»</a:t>
            </a:r>
          </a:p>
        </p:txBody>
      </p:sp>
      <p:sp>
        <p:nvSpPr>
          <p:cNvPr id="3" name="Segnaposto testo 2">
            <a:extLst>
              <a:ext uri="{FF2B5EF4-FFF2-40B4-BE49-F238E27FC236}">
                <a16:creationId xmlns:a16="http://schemas.microsoft.com/office/drawing/2014/main" id="{A26EBDAA-1FC9-FBE2-1DCD-0B675C218300}"/>
              </a:ext>
            </a:extLst>
          </p:cNvPr>
          <p:cNvSpPr>
            <a:spLocks noGrp="1"/>
          </p:cNvSpPr>
          <p:nvPr>
            <p:ph type="body" idx="1"/>
          </p:nvPr>
        </p:nvSpPr>
        <p:spPr/>
        <p:txBody>
          <a:bodyPr>
            <a:normAutofit/>
          </a:bodyPr>
          <a:lstStyle/>
          <a:p>
            <a:r>
              <a:rPr lang="it-IT" sz="2400" dirty="0"/>
              <a:t>«</a:t>
            </a:r>
            <a:r>
              <a:rPr lang="it-IT" sz="2400" i="1" dirty="0"/>
              <a:t>Il significato di concetti scientifici consiste nell’insieme di operazioni messe in atto per utilizzarli</a:t>
            </a:r>
            <a:r>
              <a:rPr lang="it-IT" sz="2400" dirty="0"/>
              <a:t>» </a:t>
            </a:r>
          </a:p>
          <a:p>
            <a:pPr marL="0" indent="0">
              <a:buNone/>
            </a:pPr>
            <a:r>
              <a:rPr lang="it-IT" sz="1600" dirty="0"/>
              <a:t>                                                                                         (Moritz Schlick, fisico ed epistemologo tedesco)</a:t>
            </a:r>
          </a:p>
          <a:p>
            <a:pPr marL="0" indent="0">
              <a:buNone/>
            </a:pPr>
            <a:endParaRPr lang="it-IT" sz="2400" dirty="0"/>
          </a:p>
          <a:p>
            <a:r>
              <a:rPr lang="it-IT" sz="2400" dirty="0"/>
              <a:t>Ritornare ad indagare il «gesto semantico» che è racchiuso nei concetti e nelle parole vuol dire ricostruire l’orizzonte di senso esperienziale che lega vissuto e comunicazione </a:t>
            </a:r>
          </a:p>
        </p:txBody>
      </p:sp>
    </p:spTree>
    <p:extLst>
      <p:ext uri="{BB962C8B-B14F-4D97-AF65-F5344CB8AC3E}">
        <p14:creationId xmlns:p14="http://schemas.microsoft.com/office/powerpoint/2010/main" val="18742314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91CA3-0EC9-7970-2E47-B848F9D4725C}"/>
              </a:ext>
            </a:extLst>
          </p:cNvPr>
          <p:cNvSpPr>
            <a:spLocks noGrp="1"/>
          </p:cNvSpPr>
          <p:nvPr>
            <p:ph type="title"/>
          </p:nvPr>
        </p:nvSpPr>
        <p:spPr/>
        <p:txBody>
          <a:bodyPr>
            <a:normAutofit/>
          </a:bodyPr>
          <a:lstStyle/>
          <a:p>
            <a:r>
              <a:rPr lang="it-IT" sz="2800" b="1" dirty="0"/>
              <a:t>Alcune precisazioni…</a:t>
            </a:r>
          </a:p>
        </p:txBody>
      </p:sp>
      <p:sp>
        <p:nvSpPr>
          <p:cNvPr id="3" name="Segnaposto testo 2">
            <a:extLst>
              <a:ext uri="{FF2B5EF4-FFF2-40B4-BE49-F238E27FC236}">
                <a16:creationId xmlns:a16="http://schemas.microsoft.com/office/drawing/2014/main" id="{C3673960-D887-8693-1C71-14EED050B763}"/>
              </a:ext>
            </a:extLst>
          </p:cNvPr>
          <p:cNvSpPr>
            <a:spLocks noGrp="1"/>
          </p:cNvSpPr>
          <p:nvPr>
            <p:ph type="body" idx="1"/>
          </p:nvPr>
        </p:nvSpPr>
        <p:spPr/>
        <p:txBody>
          <a:bodyPr>
            <a:normAutofit fontScale="92500" lnSpcReduction="10000"/>
          </a:bodyPr>
          <a:lstStyle/>
          <a:p>
            <a:pPr marL="0" indent="0">
              <a:buNone/>
            </a:pPr>
            <a:endParaRPr lang="it-IT" sz="2400" i="1" dirty="0"/>
          </a:p>
          <a:p>
            <a:pPr algn="just">
              <a:buFont typeface="Wingdings" panose="05000000000000000000" pitchFamily="2" charset="2"/>
              <a:buChar char="q"/>
            </a:pPr>
            <a:r>
              <a:rPr lang="it-IT" sz="2400" i="1" dirty="0"/>
              <a:t>«Il termine laboratorio va innanzitutto collegato alla elaborazione e alla applicazione di un metodo, alla capacità di risolvere problemi, alla capacità di elaborare percorsi risolutivi, frutto di analisi razionali, di creatività e intuizioni, all’autonomia nella gestione degli strumenti disciplinari».</a:t>
            </a:r>
          </a:p>
          <a:p>
            <a:pPr marL="0" indent="0" algn="just">
              <a:buNone/>
            </a:pPr>
            <a:endParaRPr lang="it-IT" sz="2400" i="1" dirty="0"/>
          </a:p>
          <a:p>
            <a:pPr algn="just">
              <a:buFont typeface="Wingdings" panose="05000000000000000000" pitchFamily="2" charset="2"/>
              <a:buChar char="q"/>
            </a:pPr>
            <a:r>
              <a:rPr lang="it-IT" sz="2400" dirty="0"/>
              <a:t>Il laboratorio della comunicazione scientifica e delle etiche applicate à un dispositivo trasferibile anche in percorsi di studio in cui non sia previsto l’insegnamento della Filosofia.</a:t>
            </a:r>
          </a:p>
        </p:txBody>
      </p:sp>
    </p:spTree>
    <p:extLst>
      <p:ext uri="{BB962C8B-B14F-4D97-AF65-F5344CB8AC3E}">
        <p14:creationId xmlns:p14="http://schemas.microsoft.com/office/powerpoint/2010/main" val="739172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C8EF1-6D64-601F-5A5A-5B5D4EFE0A33}"/>
              </a:ext>
            </a:extLst>
          </p:cNvPr>
          <p:cNvSpPr>
            <a:spLocks noGrp="1"/>
          </p:cNvSpPr>
          <p:nvPr>
            <p:ph type="title"/>
          </p:nvPr>
        </p:nvSpPr>
        <p:spPr/>
        <p:txBody>
          <a:bodyPr>
            <a:normAutofit/>
          </a:bodyPr>
          <a:lstStyle/>
          <a:p>
            <a:r>
              <a:rPr lang="it-IT" sz="2800" b="1" dirty="0"/>
              <a:t>Partiamo dalla scuola</a:t>
            </a:r>
          </a:p>
        </p:txBody>
      </p:sp>
      <p:sp>
        <p:nvSpPr>
          <p:cNvPr id="3" name="Segnaposto testo 2">
            <a:extLst>
              <a:ext uri="{FF2B5EF4-FFF2-40B4-BE49-F238E27FC236}">
                <a16:creationId xmlns:a16="http://schemas.microsoft.com/office/drawing/2014/main" id="{0D6AF0F1-A297-FF99-7491-265E8FB49E2E}"/>
              </a:ext>
            </a:extLst>
          </p:cNvPr>
          <p:cNvSpPr>
            <a:spLocks noGrp="1"/>
          </p:cNvSpPr>
          <p:nvPr>
            <p:ph type="body" idx="1"/>
          </p:nvPr>
        </p:nvSpPr>
        <p:spPr/>
        <p:txBody>
          <a:bodyPr>
            <a:normAutofit/>
          </a:bodyPr>
          <a:lstStyle/>
          <a:p>
            <a:pPr marL="0" indent="0">
              <a:buNone/>
            </a:pPr>
            <a:r>
              <a:rPr lang="it-IT" sz="2400" dirty="0"/>
              <a:t>«</a:t>
            </a:r>
            <a:r>
              <a:rPr lang="it-IT" sz="2400" i="1" dirty="0"/>
              <a:t>Nella riflessione sul metodo scientifico, sulle pratiche argomentative, sul lessico, sulle strategie etiche, sulle procedure di cittadinanza attiva, supportate dalla filosofia della scienza, dalla filosofia dell’etica, dalla filosofia dell’ambiente, dalla filosofia dell’azione, dalla filosofia del linguaggio, dalla logica, dalla retorica e dalla filosofia politica, si possono trovare le linee direttive delle costruzioni metodologiche adattabili alle logiche di innovazione didattica»</a:t>
            </a:r>
          </a:p>
        </p:txBody>
      </p:sp>
    </p:spTree>
    <p:extLst>
      <p:ext uri="{BB962C8B-B14F-4D97-AF65-F5344CB8AC3E}">
        <p14:creationId xmlns:p14="http://schemas.microsoft.com/office/powerpoint/2010/main" val="6630047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1B2AE5-1151-9BB4-A2A4-9EC0F181E8B6}"/>
              </a:ext>
            </a:extLst>
          </p:cNvPr>
          <p:cNvSpPr>
            <a:spLocks noGrp="1"/>
          </p:cNvSpPr>
          <p:nvPr>
            <p:ph type="title"/>
          </p:nvPr>
        </p:nvSpPr>
        <p:spPr>
          <a:xfrm>
            <a:off x="722312" y="1888958"/>
            <a:ext cx="7772401" cy="2437776"/>
          </a:xfrm>
        </p:spPr>
        <p:txBody>
          <a:bodyPr>
            <a:normAutofit/>
          </a:bodyPr>
          <a:lstStyle/>
          <a:p>
            <a:pPr algn="ctr"/>
            <a:r>
              <a:rPr lang="it-IT" sz="2800" b="1" dirty="0"/>
              <a:t>Quali i livelli d’intervento della Filosofia negli ITS?</a:t>
            </a:r>
            <a:endParaRPr lang="it-IT" sz="2800" dirty="0"/>
          </a:p>
        </p:txBody>
      </p:sp>
      <p:sp>
        <p:nvSpPr>
          <p:cNvPr id="3" name="Segnaposto testo 2">
            <a:extLst>
              <a:ext uri="{FF2B5EF4-FFF2-40B4-BE49-F238E27FC236}">
                <a16:creationId xmlns:a16="http://schemas.microsoft.com/office/drawing/2014/main" id="{A7E6B127-DC5B-EAA2-27FE-8A1C0A25C4AB}"/>
              </a:ext>
            </a:extLst>
          </p:cNvPr>
          <p:cNvSpPr>
            <a:spLocks noGrp="1"/>
          </p:cNvSpPr>
          <p:nvPr>
            <p:ph type="body" sz="quarter" idx="1"/>
          </p:nvPr>
        </p:nvSpPr>
        <p:spPr>
          <a:xfrm>
            <a:off x="722312" y="986589"/>
            <a:ext cx="7772401" cy="613611"/>
          </a:xfrm>
        </p:spPr>
        <p:txBody>
          <a:bodyPr/>
          <a:lstStyle/>
          <a:p>
            <a:pPr algn="ctr"/>
            <a:r>
              <a:rPr lang="it-IT" dirty="0"/>
              <a:t>Domanda</a:t>
            </a:r>
          </a:p>
        </p:txBody>
      </p:sp>
    </p:spTree>
    <p:extLst>
      <p:ext uri="{BB962C8B-B14F-4D97-AF65-F5344CB8AC3E}">
        <p14:creationId xmlns:p14="http://schemas.microsoft.com/office/powerpoint/2010/main" val="18153797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B3D0E-987F-1104-8C45-1A4A606B3E45}"/>
              </a:ext>
            </a:extLst>
          </p:cNvPr>
          <p:cNvSpPr>
            <a:spLocks noGrp="1"/>
          </p:cNvSpPr>
          <p:nvPr>
            <p:ph type="title"/>
          </p:nvPr>
        </p:nvSpPr>
        <p:spPr/>
        <p:txBody>
          <a:bodyPr>
            <a:normAutofit/>
          </a:bodyPr>
          <a:lstStyle/>
          <a:p>
            <a:r>
              <a:rPr lang="it-IT" sz="3200" b="1" dirty="0"/>
              <a:t>I livelli d’intervento</a:t>
            </a:r>
          </a:p>
        </p:txBody>
      </p:sp>
      <p:sp>
        <p:nvSpPr>
          <p:cNvPr id="3" name="Segnaposto testo 2">
            <a:extLst>
              <a:ext uri="{FF2B5EF4-FFF2-40B4-BE49-F238E27FC236}">
                <a16:creationId xmlns:a16="http://schemas.microsoft.com/office/drawing/2014/main" id="{B104A693-A622-2486-E6D4-6DFB185FB264}"/>
              </a:ext>
            </a:extLst>
          </p:cNvPr>
          <p:cNvSpPr>
            <a:spLocks noGrp="1"/>
          </p:cNvSpPr>
          <p:nvPr>
            <p:ph type="body" idx="1"/>
          </p:nvPr>
        </p:nvSpPr>
        <p:spPr/>
        <p:txBody>
          <a:bodyPr>
            <a:normAutofit/>
          </a:bodyPr>
          <a:lstStyle/>
          <a:p>
            <a:r>
              <a:rPr lang="it-IT" sz="2800" b="1" dirty="0"/>
              <a:t>I - </a:t>
            </a:r>
            <a:r>
              <a:rPr lang="it-IT" sz="2800" dirty="0"/>
              <a:t>Livello progettazione del Piano di Studi</a:t>
            </a:r>
          </a:p>
          <a:p>
            <a:r>
              <a:rPr lang="it-IT" sz="2800" b="1" dirty="0"/>
              <a:t>II</a:t>
            </a:r>
            <a:r>
              <a:rPr lang="it-IT" sz="2800" dirty="0"/>
              <a:t> - Livello d’insegnamento (insegnamenti considerati luoghi di sintesi e di valorizzazione di specifiche competenze)</a:t>
            </a:r>
          </a:p>
          <a:p>
            <a:r>
              <a:rPr lang="it-IT" sz="2800" b="1" dirty="0"/>
              <a:t>III - </a:t>
            </a:r>
            <a:r>
              <a:rPr lang="it-IT" sz="2800" dirty="0"/>
              <a:t>Livello di tutoraggio (affiancare i docenti di discipline tecnico-scientifiche)</a:t>
            </a:r>
          </a:p>
        </p:txBody>
      </p:sp>
    </p:spTree>
    <p:extLst>
      <p:ext uri="{BB962C8B-B14F-4D97-AF65-F5344CB8AC3E}">
        <p14:creationId xmlns:p14="http://schemas.microsoft.com/office/powerpoint/2010/main" val="23489188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6" name="CasellaDiTesto 3"/>
          <p:cNvSpPr txBox="1"/>
          <p:nvPr/>
        </p:nvSpPr>
        <p:spPr>
          <a:xfrm>
            <a:off x="289207" y="2957397"/>
            <a:ext cx="8411613" cy="5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b="1" spc="30">
                <a:solidFill>
                  <a:srgbClr val="595959"/>
                </a:solidFill>
                <a:latin typeface="Raleway"/>
                <a:ea typeface="Raleway"/>
                <a:cs typeface="Raleway"/>
                <a:sym typeface="Raleway"/>
              </a:defRPr>
            </a:lvl1pPr>
          </a:lstStyle>
          <a:p>
            <a:r>
              <a:rPr lang="it-IT" dirty="0"/>
              <a:t>Filosofia e ITS – «Istituti Tecnologici Superiori»</a:t>
            </a:r>
            <a:endParaRPr dirty="0"/>
          </a:p>
        </p:txBody>
      </p:sp>
      <p:sp>
        <p:nvSpPr>
          <p:cNvPr id="97" name="CasellaDiTesto 5"/>
          <p:cNvSpPr txBox="1"/>
          <p:nvPr/>
        </p:nvSpPr>
        <p:spPr>
          <a:xfrm>
            <a:off x="303539" y="3456743"/>
            <a:ext cx="7184608"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595959"/>
                </a:solidFill>
                <a:latin typeface="Raleway"/>
                <a:ea typeface="Raleway"/>
                <a:cs typeface="Raleway"/>
                <a:sym typeface="Raleway"/>
              </a:defRPr>
            </a:lvl1pPr>
          </a:lstStyle>
          <a:p>
            <a:r>
              <a:rPr lang="it-IT" dirty="0"/>
              <a:t>Simona Chinelli, USR Lombardia</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1E07E4-DC3A-4FC2-95B2-D4D5CEF9A9EC}"/>
              </a:ext>
            </a:extLst>
          </p:cNvPr>
          <p:cNvSpPr>
            <a:spLocks noGrp="1"/>
          </p:cNvSpPr>
          <p:nvPr>
            <p:ph type="title"/>
          </p:nvPr>
        </p:nvSpPr>
        <p:spPr/>
        <p:txBody>
          <a:bodyPr>
            <a:normAutofit fontScale="90000"/>
          </a:bodyPr>
          <a:lstStyle/>
          <a:p>
            <a:r>
              <a:rPr lang="it-IT" dirty="0"/>
              <a:t>UN CASO CONCRETO: QUALE L’ESPERIENZA ALL’ITS «nuove TECNOLOGIE PER LA VITA» DI BERGAMO</a:t>
            </a:r>
          </a:p>
        </p:txBody>
      </p:sp>
      <p:sp>
        <p:nvSpPr>
          <p:cNvPr id="3" name="Segnaposto contenuto 2">
            <a:extLst>
              <a:ext uri="{FF2B5EF4-FFF2-40B4-BE49-F238E27FC236}">
                <a16:creationId xmlns:a16="http://schemas.microsoft.com/office/drawing/2014/main" id="{445E5DBF-B077-4974-84BB-2956881C8616}"/>
              </a:ext>
            </a:extLst>
          </p:cNvPr>
          <p:cNvSpPr>
            <a:spLocks noGrp="1"/>
          </p:cNvSpPr>
          <p:nvPr>
            <p:ph idx="1"/>
          </p:nvPr>
        </p:nvSpPr>
        <p:spPr/>
        <p:txBody>
          <a:bodyPr/>
          <a:lstStyle/>
          <a:p>
            <a:endParaRPr lang="it-IT" dirty="0"/>
          </a:p>
          <a:p>
            <a:endParaRPr lang="it-IT" dirty="0"/>
          </a:p>
          <a:p>
            <a:pPr marL="0" indent="0">
              <a:buNone/>
            </a:pPr>
            <a:r>
              <a:rPr lang="it-IT" b="1" dirty="0"/>
              <a:t>I CORSI:</a:t>
            </a:r>
          </a:p>
          <a:p>
            <a:r>
              <a:rPr lang="it-IT" dirty="0"/>
              <a:t>COMUNICAZIONE SCIENTIFICA</a:t>
            </a:r>
          </a:p>
          <a:p>
            <a:r>
              <a:rPr lang="it-IT" dirty="0"/>
              <a:t>PROBLEM SOLVING</a:t>
            </a:r>
          </a:p>
          <a:p>
            <a:r>
              <a:rPr lang="it-IT" b="1" dirty="0"/>
              <a:t>TRASFERIMENTO TECNOLOGICO</a:t>
            </a:r>
          </a:p>
          <a:p>
            <a:endParaRPr lang="it-IT" dirty="0"/>
          </a:p>
          <a:p>
            <a:endParaRPr lang="it-IT" dirty="0"/>
          </a:p>
          <a:p>
            <a:pPr marL="0" indent="0">
              <a:buNone/>
            </a:pPr>
            <a:r>
              <a:rPr lang="it-IT" dirty="0"/>
              <a:t>LA TRAMA DEI PERCORSI PROPOSTI E’ADATTABILE A QUALSIASI PERCORSO ITS</a:t>
            </a:r>
          </a:p>
        </p:txBody>
      </p:sp>
      <p:sp>
        <p:nvSpPr>
          <p:cNvPr id="4" name="Segnaposto testo 3">
            <a:extLst>
              <a:ext uri="{FF2B5EF4-FFF2-40B4-BE49-F238E27FC236}">
                <a16:creationId xmlns:a16="http://schemas.microsoft.com/office/drawing/2014/main" id="{051D7EE1-4F11-4182-A637-820FF28DBAA8}"/>
              </a:ext>
            </a:extLst>
          </p:cNvPr>
          <p:cNvSpPr>
            <a:spLocks noGrp="1"/>
          </p:cNvSpPr>
          <p:nvPr>
            <p:ph type="body" sz="half" idx="2"/>
          </p:nvPr>
        </p:nvSpPr>
        <p:spPr/>
        <p:txBody>
          <a:bodyPr/>
          <a:lstStyle/>
          <a:p>
            <a:pPr algn="l"/>
            <a:r>
              <a:rPr lang="it-IT" dirty="0"/>
              <a:t>I PERCORSI ATTIVI:</a:t>
            </a:r>
          </a:p>
          <a:p>
            <a:pPr algn="l"/>
            <a:r>
              <a:rPr lang="it-IT" dirty="0"/>
              <a:t>1. Biotecnologie industriali</a:t>
            </a:r>
          </a:p>
          <a:p>
            <a:pPr algn="l"/>
            <a:r>
              <a:rPr lang="it-IT" dirty="0"/>
              <a:t>2. Chimica industriale</a:t>
            </a:r>
          </a:p>
          <a:p>
            <a:pPr marL="228600" indent="-228600" algn="l">
              <a:buAutoNum type="arabicPeriod" startAt="2"/>
            </a:pPr>
            <a:r>
              <a:rPr lang="it-IT" dirty="0"/>
              <a:t>Gomme</a:t>
            </a:r>
          </a:p>
          <a:p>
            <a:pPr algn="l"/>
            <a:r>
              <a:rPr lang="it-IT" dirty="0"/>
              <a:t>4. Impianti e produzioni farmaceutiche</a:t>
            </a:r>
          </a:p>
          <a:p>
            <a:pPr marL="257175" indent="-257175">
              <a:buAutoNum type="arabicPeriod"/>
            </a:pPr>
            <a:endParaRPr lang="it-IT" dirty="0"/>
          </a:p>
        </p:txBody>
      </p:sp>
    </p:spTree>
    <p:extLst>
      <p:ext uri="{BB962C8B-B14F-4D97-AF65-F5344CB8AC3E}">
        <p14:creationId xmlns:p14="http://schemas.microsoft.com/office/powerpoint/2010/main" val="342884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29359-D7FB-4951-95EB-926430079E21}"/>
              </a:ext>
            </a:extLst>
          </p:cNvPr>
          <p:cNvSpPr>
            <a:spLocks noGrp="1"/>
          </p:cNvSpPr>
          <p:nvPr>
            <p:ph type="title"/>
          </p:nvPr>
        </p:nvSpPr>
        <p:spPr/>
        <p:txBody>
          <a:bodyPr>
            <a:normAutofit/>
          </a:bodyPr>
          <a:lstStyle/>
          <a:p>
            <a:r>
              <a:rPr lang="it-IT" dirty="0"/>
              <a:t>IL PROGRAMMA DEL CORSO</a:t>
            </a:r>
            <a:br>
              <a:rPr lang="it-IT" dirty="0"/>
            </a:br>
            <a:r>
              <a:rPr lang="it-IT" dirty="0"/>
              <a:t>TRASFERIMENTO TECNOLOGICO</a:t>
            </a:r>
            <a:br>
              <a:rPr lang="it-IT" dirty="0"/>
            </a:br>
            <a:endParaRPr lang="it-IT" dirty="0"/>
          </a:p>
        </p:txBody>
      </p:sp>
      <p:sp>
        <p:nvSpPr>
          <p:cNvPr id="3" name="Segnaposto contenuto 2">
            <a:extLst>
              <a:ext uri="{FF2B5EF4-FFF2-40B4-BE49-F238E27FC236}">
                <a16:creationId xmlns:a16="http://schemas.microsoft.com/office/drawing/2014/main" id="{BEB73173-133B-4B79-ADED-9C89FE625FD6}"/>
              </a:ext>
            </a:extLst>
          </p:cNvPr>
          <p:cNvSpPr>
            <a:spLocks noGrp="1"/>
          </p:cNvSpPr>
          <p:nvPr>
            <p:ph idx="1"/>
          </p:nvPr>
        </p:nvSpPr>
        <p:spPr/>
        <p:txBody>
          <a:bodyPr>
            <a:normAutofit fontScale="92500" lnSpcReduction="10000"/>
          </a:bodyPr>
          <a:lstStyle/>
          <a:p>
            <a:r>
              <a:rPr lang="it-IT" dirty="0"/>
              <a:t>DEFINIZIONE DI TRASFERIMENTO TECNOLOGICO</a:t>
            </a:r>
          </a:p>
          <a:p>
            <a:r>
              <a:rPr lang="it-IT" dirty="0"/>
              <a:t>SCIENZA E  TECNOLOGIA</a:t>
            </a:r>
          </a:p>
          <a:p>
            <a:r>
              <a:rPr lang="it-IT" dirty="0"/>
              <a:t>QUALI GLI STRUMENTI PER IL TRASFERIMENTO TECNOLOGICO </a:t>
            </a:r>
          </a:p>
          <a:p>
            <a:r>
              <a:rPr lang="it-IT" dirty="0"/>
              <a:t>COSTRUIRE PERCORSI, PROGETTI SOSTENIBILI</a:t>
            </a:r>
          </a:p>
          <a:p>
            <a:pPr marL="0" indent="0">
              <a:buNone/>
            </a:pPr>
            <a:r>
              <a:rPr lang="it-IT" dirty="0"/>
              <a:t>____________________________________</a:t>
            </a:r>
          </a:p>
          <a:p>
            <a:pPr marL="0" indent="0">
              <a:buNone/>
            </a:pPr>
            <a:r>
              <a:rPr lang="it-IT" b="1" dirty="0"/>
              <a:t>IL FOCUS</a:t>
            </a:r>
          </a:p>
          <a:p>
            <a:r>
              <a:rPr lang="it-IT" dirty="0"/>
              <a:t>ARGOMENTARE CORRETTAMENTE </a:t>
            </a:r>
          </a:p>
          <a:p>
            <a:r>
              <a:rPr lang="it-IT" dirty="0"/>
              <a:t>RETORICA</a:t>
            </a:r>
          </a:p>
          <a:p>
            <a:r>
              <a:rPr lang="it-IT" dirty="0"/>
              <a:t>GRAMMATICA ETICA</a:t>
            </a:r>
          </a:p>
          <a:p>
            <a:r>
              <a:rPr lang="it-IT" dirty="0"/>
              <a:t>MODELLI DELIBERATIVI</a:t>
            </a:r>
          </a:p>
          <a:p>
            <a:r>
              <a:rPr lang="it-IT" dirty="0"/>
              <a:t>COMUNICAZIONE SCIENTIFICA ESPERTA/DIVULGATIVA</a:t>
            </a:r>
          </a:p>
          <a:p>
            <a:r>
              <a:rPr lang="it-IT" dirty="0"/>
              <a:t>LAVORARE SULLA CONTEMPORANEITA’ –esempio </a:t>
            </a:r>
          </a:p>
        </p:txBody>
      </p:sp>
      <p:sp>
        <p:nvSpPr>
          <p:cNvPr id="4" name="Segnaposto testo 3">
            <a:extLst>
              <a:ext uri="{FF2B5EF4-FFF2-40B4-BE49-F238E27FC236}">
                <a16:creationId xmlns:a16="http://schemas.microsoft.com/office/drawing/2014/main" id="{2403A55A-60BB-4C0E-9B95-944E5ADC6A64}"/>
              </a:ext>
            </a:extLst>
          </p:cNvPr>
          <p:cNvSpPr>
            <a:spLocks noGrp="1"/>
          </p:cNvSpPr>
          <p:nvPr>
            <p:ph type="body" sz="half" idx="2"/>
          </p:nvPr>
        </p:nvSpPr>
        <p:spPr/>
        <p:txBody>
          <a:bodyPr/>
          <a:lstStyle/>
          <a:p>
            <a:r>
              <a:rPr lang="it-IT" sz="1350" dirty="0">
                <a:solidFill>
                  <a:schemeClr val="tx1"/>
                </a:solidFill>
              </a:rPr>
              <a:t>Scienza come istituzione sociale</a:t>
            </a:r>
          </a:p>
          <a:p>
            <a:endParaRPr lang="it-IT" dirty="0"/>
          </a:p>
          <a:p>
            <a:r>
              <a:rPr lang="it-IT" sz="1200" dirty="0">
                <a:solidFill>
                  <a:srgbClr val="000000"/>
                </a:solidFill>
                <a:latin typeface="Calibri" panose="020F0502020204030204" pitchFamily="34" charset="0"/>
                <a:ea typeface="Calibri" panose="020F0502020204030204" pitchFamily="34" charset="0"/>
              </a:rPr>
              <a:t>Alberto De Toni “Il cannocchiale di Galileo”</a:t>
            </a:r>
            <a:r>
              <a:rPr lang="it-IT" sz="1200" i="1" dirty="0">
                <a:solidFill>
                  <a:srgbClr val="000000"/>
                </a:solidFill>
                <a:latin typeface="Calibri" panose="020F0502020204030204" pitchFamily="34" charset="0"/>
                <a:ea typeface="Calibri" panose="020F0502020204030204" pitchFamily="34" charset="0"/>
              </a:rPr>
              <a:t> “apprendere la scienza non significa soltanto “sperimentare”, ma anche ragionare, comunicare e scrivere sia per sé che per gli altri “.</a:t>
            </a:r>
            <a:endParaRPr lang="it-IT" dirty="0"/>
          </a:p>
          <a:p>
            <a:endParaRPr lang="it-IT" dirty="0"/>
          </a:p>
        </p:txBody>
      </p:sp>
    </p:spTree>
    <p:extLst>
      <p:ext uri="{BB962C8B-B14F-4D97-AF65-F5344CB8AC3E}">
        <p14:creationId xmlns:p14="http://schemas.microsoft.com/office/powerpoint/2010/main" val="290675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BB8E1-1514-415D-A4C2-5EB13AF13FF4}"/>
              </a:ext>
            </a:extLst>
          </p:cNvPr>
          <p:cNvSpPr>
            <a:spLocks noGrp="1"/>
          </p:cNvSpPr>
          <p:nvPr>
            <p:ph type="title"/>
          </p:nvPr>
        </p:nvSpPr>
        <p:spPr/>
        <p:txBody>
          <a:bodyPr/>
          <a:lstStyle/>
          <a:p>
            <a:r>
              <a:rPr lang="it-IT" dirty="0"/>
              <a:t>Trasferimento tecnologico</a:t>
            </a:r>
          </a:p>
        </p:txBody>
      </p:sp>
      <p:sp>
        <p:nvSpPr>
          <p:cNvPr id="3" name="Segnaposto contenuto 2">
            <a:extLst>
              <a:ext uri="{FF2B5EF4-FFF2-40B4-BE49-F238E27FC236}">
                <a16:creationId xmlns:a16="http://schemas.microsoft.com/office/drawing/2014/main" id="{7800DFC3-5F47-4855-90B3-A5E13DA00151}"/>
              </a:ext>
            </a:extLst>
          </p:cNvPr>
          <p:cNvSpPr>
            <a:spLocks noGrp="1"/>
          </p:cNvSpPr>
          <p:nvPr>
            <p:ph type="body" idx="1"/>
          </p:nvPr>
        </p:nvSpPr>
        <p:spPr/>
        <p:txBody>
          <a:bodyPr>
            <a:normAutofit fontScale="92500" lnSpcReduction="10000"/>
          </a:bodyPr>
          <a:lstStyle/>
          <a:p>
            <a:pPr marL="0" indent="0">
              <a:buNone/>
            </a:pPr>
            <a:r>
              <a:rPr lang="it-IT" altLang="it-IT" sz="1600" dirty="0"/>
              <a:t>«è il processo attraverso il quale </a:t>
            </a:r>
            <a:r>
              <a:rPr lang="it-IT" altLang="it-IT" sz="1600" u="sng" dirty="0"/>
              <a:t>conoscenze</a:t>
            </a:r>
            <a:r>
              <a:rPr lang="it-IT" altLang="it-IT" sz="1600" dirty="0"/>
              <a:t>, </a:t>
            </a:r>
            <a:r>
              <a:rPr lang="it-IT" altLang="it-IT" sz="1600" u="sng" dirty="0"/>
              <a:t>tecnologie</a:t>
            </a:r>
            <a:r>
              <a:rPr lang="it-IT" altLang="it-IT" sz="1600" dirty="0"/>
              <a:t>, </a:t>
            </a:r>
            <a:r>
              <a:rPr lang="it-IT" altLang="it-IT" sz="1600" u="sng" dirty="0"/>
              <a:t>metodi di produzione</a:t>
            </a:r>
            <a:r>
              <a:rPr lang="it-IT" altLang="it-IT" sz="1600" dirty="0"/>
              <a:t>, </a:t>
            </a:r>
            <a:r>
              <a:rPr lang="it-IT" altLang="it-IT" sz="1600" u="sng" dirty="0"/>
              <a:t>prototipi</a:t>
            </a:r>
            <a:r>
              <a:rPr lang="it-IT" altLang="it-IT" sz="1600" dirty="0"/>
              <a:t> e  </a:t>
            </a:r>
            <a:r>
              <a:rPr lang="it-IT" altLang="it-IT" sz="1600" u="sng" dirty="0"/>
              <a:t>servizi</a:t>
            </a:r>
            <a:r>
              <a:rPr lang="it-IT" altLang="it-IT" sz="1600" dirty="0"/>
              <a:t> sviluppati da </a:t>
            </a:r>
            <a:r>
              <a:rPr lang="it-IT" altLang="it-IT" sz="1600" u="sng" dirty="0"/>
              <a:t>governi</a:t>
            </a:r>
            <a:r>
              <a:rPr lang="it-IT" altLang="it-IT" sz="1600" dirty="0"/>
              <a:t>, </a:t>
            </a:r>
            <a:r>
              <a:rPr lang="it-IT" altLang="it-IT" sz="1600" u="sng" dirty="0"/>
              <a:t>università</a:t>
            </a:r>
            <a:r>
              <a:rPr lang="it-IT" altLang="it-IT" sz="1600" dirty="0"/>
              <a:t> e </a:t>
            </a:r>
            <a:r>
              <a:rPr lang="it-IT" altLang="it-IT" sz="1600" u="sng" dirty="0"/>
              <a:t>aziende</a:t>
            </a:r>
            <a:r>
              <a:rPr lang="it-IT" altLang="it-IT" sz="1600" dirty="0"/>
              <a:t>, </a:t>
            </a:r>
            <a:r>
              <a:rPr lang="it-IT" altLang="it-IT" sz="1600" u="sng" dirty="0"/>
              <a:t>enti di ricerca pubblici e privati </a:t>
            </a:r>
            <a:r>
              <a:rPr lang="it-IT" altLang="it-IT" sz="1600" dirty="0"/>
              <a:t>possono essere resi accessibili ad una ampia gamma di utenti che possono poi ulteriormente sviluppare e </a:t>
            </a:r>
            <a:r>
              <a:rPr lang="it-IT" altLang="it-IT" sz="1600" b="1" dirty="0"/>
              <a:t>sfruttare la tecnologia per  creare nuovi prodotti, processi, applicazioni, materiali o servizi»</a:t>
            </a:r>
          </a:p>
          <a:p>
            <a:pPr marL="0" indent="0">
              <a:buNone/>
            </a:pPr>
            <a:endParaRPr lang="it-IT" altLang="it-IT" sz="1600" b="1" dirty="0"/>
          </a:p>
          <a:p>
            <a:pPr marL="0" indent="0">
              <a:buNone/>
            </a:pPr>
            <a:endParaRPr lang="it-IT" altLang="it-IT" sz="1600" b="1" dirty="0"/>
          </a:p>
          <a:p>
            <a:endParaRPr lang="it-IT" sz="1600" b="1" dirty="0"/>
          </a:p>
          <a:p>
            <a:pPr marL="0" indent="0" algn="ctr">
              <a:buNone/>
            </a:pPr>
            <a:endParaRPr lang="it-IT" sz="2400" b="1" dirty="0"/>
          </a:p>
          <a:p>
            <a:pPr marL="0" indent="0" algn="ctr">
              <a:buNone/>
            </a:pPr>
            <a:r>
              <a:rPr lang="it-IT" sz="2400" b="1" dirty="0"/>
              <a:t>ASPETTI COMUNICATIVI DEL TRASFERIMENTO TECNOLOGICO</a:t>
            </a:r>
          </a:p>
          <a:p>
            <a:pPr marL="0" indent="0" algn="ctr">
              <a:buNone/>
            </a:pPr>
            <a:r>
              <a:rPr lang="it-IT" altLang="it-IT" sz="2400" dirty="0"/>
              <a:t>Acquisire strumenti per attivare una corretta ed efficace comunicazione tecnico – scientifica </a:t>
            </a:r>
          </a:p>
          <a:p>
            <a:pPr marL="0" indent="0" algn="ctr">
              <a:buNone/>
            </a:pPr>
            <a:endParaRPr lang="it-IT" sz="2400" dirty="0"/>
          </a:p>
        </p:txBody>
      </p:sp>
      <p:sp>
        <p:nvSpPr>
          <p:cNvPr id="4" name="Freccia in giù 3">
            <a:extLst>
              <a:ext uri="{FF2B5EF4-FFF2-40B4-BE49-F238E27FC236}">
                <a16:creationId xmlns:a16="http://schemas.microsoft.com/office/drawing/2014/main" id="{C9958F64-8F80-4D08-80F9-728E47B9B778}"/>
              </a:ext>
            </a:extLst>
          </p:cNvPr>
          <p:cNvSpPr/>
          <p:nvPr/>
        </p:nvSpPr>
        <p:spPr>
          <a:xfrm>
            <a:off x="4189228" y="2286001"/>
            <a:ext cx="484632" cy="978408"/>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463546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014159-0FE8-4132-8D48-B02CB2275BF6}"/>
              </a:ext>
            </a:extLst>
          </p:cNvPr>
          <p:cNvSpPr>
            <a:spLocks noGrp="1"/>
          </p:cNvSpPr>
          <p:nvPr>
            <p:ph type="title"/>
          </p:nvPr>
        </p:nvSpPr>
        <p:spPr/>
        <p:txBody>
          <a:bodyPr>
            <a:normAutofit fontScale="90000"/>
          </a:bodyPr>
          <a:lstStyle/>
          <a:p>
            <a:r>
              <a:rPr lang="it-IT" dirty="0"/>
              <a:t>I RIFERIMENTI disciplinari </a:t>
            </a:r>
            <a:br>
              <a:rPr lang="it-IT" dirty="0"/>
            </a:br>
            <a:r>
              <a:rPr lang="it-IT" dirty="0"/>
              <a:t>del docente di Filosofia</a:t>
            </a:r>
          </a:p>
        </p:txBody>
      </p:sp>
      <p:sp>
        <p:nvSpPr>
          <p:cNvPr id="3" name="Segnaposto testo 2">
            <a:extLst>
              <a:ext uri="{FF2B5EF4-FFF2-40B4-BE49-F238E27FC236}">
                <a16:creationId xmlns:a16="http://schemas.microsoft.com/office/drawing/2014/main" id="{E03FFB5E-94FB-4B72-A872-C3362C901382}"/>
              </a:ext>
            </a:extLst>
          </p:cNvPr>
          <p:cNvSpPr>
            <a:spLocks noGrp="1"/>
          </p:cNvSpPr>
          <p:nvPr>
            <p:ph type="body" idx="1"/>
          </p:nvPr>
        </p:nvSpPr>
        <p:spPr/>
        <p:txBody>
          <a:bodyPr/>
          <a:lstStyle/>
          <a:p>
            <a:r>
              <a:rPr lang="it-IT" dirty="0"/>
              <a:t>FILOSOFIA ANALITICA DEL LINGUAGGIO</a:t>
            </a:r>
          </a:p>
        </p:txBody>
      </p:sp>
      <p:sp>
        <p:nvSpPr>
          <p:cNvPr id="4" name="Segnaposto testo 3">
            <a:extLst>
              <a:ext uri="{FF2B5EF4-FFF2-40B4-BE49-F238E27FC236}">
                <a16:creationId xmlns:a16="http://schemas.microsoft.com/office/drawing/2014/main" id="{E0A46899-07D8-41A9-A29B-456F28E53DC0}"/>
              </a:ext>
            </a:extLst>
          </p:cNvPr>
          <p:cNvSpPr>
            <a:spLocks noGrp="1"/>
          </p:cNvSpPr>
          <p:nvPr>
            <p:ph type="body" sz="half" idx="15"/>
          </p:nvPr>
        </p:nvSpPr>
        <p:spPr/>
        <p:txBody>
          <a:bodyPr>
            <a:noAutofit/>
          </a:bodyPr>
          <a:lstStyle/>
          <a:p>
            <a:r>
              <a:rPr lang="it-IT" sz="900" dirty="0"/>
              <a:t>SOCRATE E IL METODO DIALOGICO – MOORE,RUSSELL,RYLE- FILOSOFIA DEL LINGUAGGIO IDEALE E ORDINARIO-WITTGENTEIN, FREGE»SENSO E DENOTAZIONE- RUSSELL «SULLA DENOTAZIONE-CARNAP «LA SINTASSI LOGICA DEL LINGUAGGIO» – CIRCOLO DI VIENNA (SCHLICK, NEURATH, CARNAP, IL CRITERIO DELLA VERIFICABILITA’- WITTGENSTEIN, IL SIGNIFICATO COME USO- DE SAUSSURE E LA NUOVA LINGUISTICA (LINGUAGGIO, LINGUA, PAROLA, SIGNIFICATO/SIGNIFICANTE)-AUSTIN «UNA GIUSTIFICAZIONE PER LE SCUSE»- CHE COSA DICIAMO QUANDO PENSIAMO – ATTENZIONE ALL’ETIMOLOGIA DELLE PAROLE- AUSTIN «COME FARE COSE CON LE PAROLE- SEARLE «GLI ATTI LINGUISTICI» – SCUOLA PRAGMATICA (PEIRCE, JAMES,, MORRIS, DEWEY, QUINE)</a:t>
            </a:r>
          </a:p>
        </p:txBody>
      </p:sp>
      <p:sp>
        <p:nvSpPr>
          <p:cNvPr id="5" name="Segnaposto testo 4">
            <a:extLst>
              <a:ext uri="{FF2B5EF4-FFF2-40B4-BE49-F238E27FC236}">
                <a16:creationId xmlns:a16="http://schemas.microsoft.com/office/drawing/2014/main" id="{67D376F2-7600-43EA-A665-D73A45FED22C}"/>
              </a:ext>
            </a:extLst>
          </p:cNvPr>
          <p:cNvSpPr>
            <a:spLocks noGrp="1"/>
          </p:cNvSpPr>
          <p:nvPr>
            <p:ph type="body" sz="quarter" idx="3"/>
          </p:nvPr>
        </p:nvSpPr>
        <p:spPr/>
        <p:txBody>
          <a:bodyPr/>
          <a:lstStyle/>
          <a:p>
            <a:r>
              <a:rPr lang="it-IT" dirty="0"/>
              <a:t>FILOSOFIA DELLA SCIENZA</a:t>
            </a:r>
          </a:p>
        </p:txBody>
      </p:sp>
      <p:sp>
        <p:nvSpPr>
          <p:cNvPr id="6" name="Segnaposto testo 5">
            <a:extLst>
              <a:ext uri="{FF2B5EF4-FFF2-40B4-BE49-F238E27FC236}">
                <a16:creationId xmlns:a16="http://schemas.microsoft.com/office/drawing/2014/main" id="{831FCD2A-59A3-4147-B584-17C255CC42C6}"/>
              </a:ext>
            </a:extLst>
          </p:cNvPr>
          <p:cNvSpPr>
            <a:spLocks noGrp="1"/>
          </p:cNvSpPr>
          <p:nvPr>
            <p:ph type="body" sz="half" idx="16"/>
          </p:nvPr>
        </p:nvSpPr>
        <p:spPr/>
        <p:txBody>
          <a:bodyPr>
            <a:noAutofit/>
          </a:bodyPr>
          <a:lstStyle/>
          <a:p>
            <a:r>
              <a:rPr lang="it-IT" sz="900" dirty="0"/>
              <a:t>RIFLESSIONE FILOSOFICA CHE INDAGA SUI LIMITI, LE POSSIBILITA’, IL METODO DEL SAPERE SCIENTIFICO</a:t>
            </a:r>
          </a:p>
          <a:p>
            <a:r>
              <a:rPr lang="it-IT" sz="900" dirty="0"/>
              <a:t>NEOPOSITIVISMO (CIRCOLO DI VIENNA), POPPER (CENTRALITA’ DEL PROBLEMA/ABDUZIONE – NUOVA FILOSOFIA DELLA SCIENZA (KUHN, LAKATOS, FEYRABEND) – ATTENZIONE ALLA PRATICA DELLA RICERCA DEGLI SCIENZIATI, ATTENZIONE ALLA STORIA, AL PROBLEMA, AL LINGUAGGIO, ALLA DISTINZIONE TRA SCIENZA E NON SCIENZA</a:t>
            </a:r>
          </a:p>
          <a:p>
            <a:r>
              <a:rPr lang="it-IT" sz="900" dirty="0"/>
              <a:t>ATTENZIONE ALLE PAROLE (VITA/ESISTENZA, MALATTIA, NATURA…)</a:t>
            </a:r>
          </a:p>
        </p:txBody>
      </p:sp>
      <p:sp>
        <p:nvSpPr>
          <p:cNvPr id="7" name="Segnaposto testo 6">
            <a:extLst>
              <a:ext uri="{FF2B5EF4-FFF2-40B4-BE49-F238E27FC236}">
                <a16:creationId xmlns:a16="http://schemas.microsoft.com/office/drawing/2014/main" id="{5CA2B9C7-C72A-4AF0-9A9F-F0B42526D6FC}"/>
              </a:ext>
            </a:extLst>
          </p:cNvPr>
          <p:cNvSpPr>
            <a:spLocks noGrp="1"/>
          </p:cNvSpPr>
          <p:nvPr>
            <p:ph type="body" sz="quarter" idx="13"/>
          </p:nvPr>
        </p:nvSpPr>
        <p:spPr/>
        <p:txBody>
          <a:bodyPr/>
          <a:lstStyle/>
          <a:p>
            <a:r>
              <a:rPr lang="it-IT" dirty="0"/>
              <a:t>FILOSOFIA MORALE</a:t>
            </a:r>
          </a:p>
        </p:txBody>
      </p:sp>
      <p:sp>
        <p:nvSpPr>
          <p:cNvPr id="8" name="Segnaposto testo 7">
            <a:extLst>
              <a:ext uri="{FF2B5EF4-FFF2-40B4-BE49-F238E27FC236}">
                <a16:creationId xmlns:a16="http://schemas.microsoft.com/office/drawing/2014/main" id="{DCEA9EB6-B6CB-49CC-B5B8-E9FBFBD0A524}"/>
              </a:ext>
            </a:extLst>
          </p:cNvPr>
          <p:cNvSpPr>
            <a:spLocks noGrp="1"/>
          </p:cNvSpPr>
          <p:nvPr>
            <p:ph type="body" sz="half" idx="17"/>
          </p:nvPr>
        </p:nvSpPr>
        <p:spPr/>
        <p:txBody>
          <a:bodyPr/>
          <a:lstStyle/>
          <a:p>
            <a:r>
              <a:rPr lang="it-IT" sz="900" dirty="0"/>
              <a:t>MOORE, SCHELER, HARE, HABERMAS, MACINTYRE, NAESS, JONAS, ENGELHARDT</a:t>
            </a:r>
          </a:p>
          <a:p>
            <a:r>
              <a:rPr lang="it-IT" sz="900" dirty="0"/>
              <a:t>ETICHE APPLICATE</a:t>
            </a:r>
          </a:p>
          <a:p>
            <a:r>
              <a:rPr lang="it-IT" sz="900" dirty="0"/>
              <a:t>SAPERE SCIENTIFICO ED ETICA</a:t>
            </a:r>
          </a:p>
          <a:p>
            <a:endParaRPr lang="it-IT" dirty="0"/>
          </a:p>
        </p:txBody>
      </p:sp>
    </p:spTree>
    <p:extLst>
      <p:ext uri="{BB962C8B-B14F-4D97-AF65-F5344CB8AC3E}">
        <p14:creationId xmlns:p14="http://schemas.microsoft.com/office/powerpoint/2010/main" val="151909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466124D-DD5E-474D-B129-E1741B2A6B05}"/>
              </a:ext>
            </a:extLst>
          </p:cNvPr>
          <p:cNvSpPr>
            <a:spLocks noGrp="1"/>
          </p:cNvSpPr>
          <p:nvPr>
            <p:ph type="body" idx="1"/>
          </p:nvPr>
        </p:nvSpPr>
        <p:spPr>
          <a:xfrm>
            <a:off x="1187577" y="1211380"/>
            <a:ext cx="3202686" cy="528065"/>
          </a:xfrm>
        </p:spPr>
        <p:txBody>
          <a:bodyPr/>
          <a:lstStyle/>
          <a:p>
            <a:r>
              <a:rPr lang="it-IT" b="1" dirty="0"/>
              <a:t>Retorica - COMUNICAZIONE</a:t>
            </a:r>
          </a:p>
        </p:txBody>
      </p:sp>
      <p:sp>
        <p:nvSpPr>
          <p:cNvPr id="3" name="Segnaposto contenuto 2">
            <a:extLst>
              <a:ext uri="{FF2B5EF4-FFF2-40B4-BE49-F238E27FC236}">
                <a16:creationId xmlns:a16="http://schemas.microsoft.com/office/drawing/2014/main" id="{D2F3C5F8-B900-4480-BB95-8494EB0287A0}"/>
              </a:ext>
            </a:extLst>
          </p:cNvPr>
          <p:cNvSpPr>
            <a:spLocks noGrp="1"/>
          </p:cNvSpPr>
          <p:nvPr>
            <p:ph sz="half" idx="2"/>
          </p:nvPr>
        </p:nvSpPr>
        <p:spPr>
          <a:xfrm>
            <a:off x="457200" y="1887596"/>
            <a:ext cx="3933063" cy="3181361"/>
          </a:xfrm>
        </p:spPr>
        <p:txBody>
          <a:bodyPr>
            <a:normAutofit fontScale="25000" lnSpcReduction="20000"/>
          </a:bodyPr>
          <a:lstStyle/>
          <a:p>
            <a:r>
              <a:rPr lang="it-IT" sz="4000" dirty="0"/>
              <a:t>Retorica ( errori di ragionamento, canone retorico )                                   </a:t>
            </a:r>
          </a:p>
          <a:p>
            <a:r>
              <a:rPr lang="it-IT" sz="4000" dirty="0"/>
              <a:t>Osservazione / valutazione</a:t>
            </a:r>
          </a:p>
          <a:p>
            <a:r>
              <a:rPr lang="it-IT" sz="4000" dirty="0"/>
              <a:t>Giudizi di fatto e giudizi di valore</a:t>
            </a:r>
          </a:p>
          <a:p>
            <a:r>
              <a:rPr lang="it-IT" sz="4000" dirty="0"/>
              <a:t>Concetti spessi</a:t>
            </a:r>
          </a:p>
          <a:p>
            <a:r>
              <a:rPr lang="it-IT" sz="4000" dirty="0"/>
              <a:t>Le parole di riferimento ( salute, malattia, naturale, artificiale, vita, esistenza …)</a:t>
            </a:r>
          </a:p>
          <a:p>
            <a:r>
              <a:rPr lang="it-IT" sz="4000" dirty="0"/>
              <a:t>Ragionamento Dimostrazione / Argomentazione morale</a:t>
            </a:r>
          </a:p>
          <a:p>
            <a:r>
              <a:rPr lang="it-IT" sz="4000" dirty="0"/>
              <a:t>Ragionamenti deduttivi e induttivi </a:t>
            </a:r>
          </a:p>
          <a:p>
            <a:r>
              <a:rPr lang="it-IT" sz="4000" dirty="0"/>
              <a:t>Abduzione - </a:t>
            </a:r>
            <a:r>
              <a:rPr lang="it-IT" sz="4000" dirty="0" err="1"/>
              <a:t>serendipity</a:t>
            </a:r>
            <a:endParaRPr lang="it-IT" sz="4000" dirty="0"/>
          </a:p>
          <a:p>
            <a:r>
              <a:rPr lang="it-IT" sz="4000" dirty="0"/>
              <a:t>Le etiche applicate (caratteristiche) e la comunicazione scientifica</a:t>
            </a:r>
          </a:p>
          <a:p>
            <a:r>
              <a:rPr lang="it-IT" sz="4000" dirty="0"/>
              <a:t>Es: Biotecnologie e bioetica</a:t>
            </a:r>
          </a:p>
          <a:p>
            <a:r>
              <a:rPr lang="it-IT" sz="4000" dirty="0"/>
              <a:t>Comunicazione scientifica specialistica (segno/simbolo, denotazione/connotazione, immaginario rappresentazioni sociali, paper, brevetti)</a:t>
            </a:r>
          </a:p>
          <a:p>
            <a:r>
              <a:rPr lang="it-IT" sz="4000" dirty="0"/>
              <a:t>Peer review (soft/open)</a:t>
            </a:r>
          </a:p>
          <a:p>
            <a:endParaRPr lang="it-IT" sz="3600" dirty="0"/>
          </a:p>
          <a:p>
            <a:endParaRPr lang="it-IT" dirty="0"/>
          </a:p>
        </p:txBody>
      </p:sp>
      <p:sp>
        <p:nvSpPr>
          <p:cNvPr id="4" name="Segnaposto contenuto 3">
            <a:extLst>
              <a:ext uri="{FF2B5EF4-FFF2-40B4-BE49-F238E27FC236}">
                <a16:creationId xmlns:a16="http://schemas.microsoft.com/office/drawing/2014/main" id="{4F5CAFC7-CEC3-4CBC-B65F-6D949CD96A3E}"/>
              </a:ext>
            </a:extLst>
          </p:cNvPr>
          <p:cNvSpPr>
            <a:spLocks noGrp="1"/>
          </p:cNvSpPr>
          <p:nvPr>
            <p:ph sz="quarter" idx="4"/>
          </p:nvPr>
        </p:nvSpPr>
        <p:spPr>
          <a:xfrm>
            <a:off x="4753737" y="2357437"/>
            <a:ext cx="3933063" cy="2463041"/>
          </a:xfrm>
        </p:spPr>
        <p:txBody>
          <a:bodyPr>
            <a:noAutofit/>
          </a:bodyPr>
          <a:lstStyle/>
          <a:p>
            <a:pPr marL="0" indent="0">
              <a:buNone/>
            </a:pPr>
            <a:r>
              <a:rPr lang="it-IT" sz="1400" dirty="0"/>
              <a:t>Trasferimento tecnologico nel periodo della pandemia:</a:t>
            </a:r>
          </a:p>
          <a:p>
            <a:r>
              <a:rPr lang="it-IT" sz="1400" dirty="0" err="1"/>
              <a:t>Pre-print</a:t>
            </a:r>
            <a:endParaRPr lang="it-IT" sz="1400" dirty="0"/>
          </a:p>
          <a:p>
            <a:r>
              <a:rPr lang="it-IT" sz="1400" dirty="0"/>
              <a:t>Rapid review</a:t>
            </a:r>
          </a:p>
          <a:p>
            <a:r>
              <a:rPr lang="it-IT" sz="1400" dirty="0"/>
              <a:t>Infodemia</a:t>
            </a:r>
          </a:p>
        </p:txBody>
      </p:sp>
      <p:sp>
        <p:nvSpPr>
          <p:cNvPr id="5" name="Segnaposto testo 4">
            <a:extLst>
              <a:ext uri="{FF2B5EF4-FFF2-40B4-BE49-F238E27FC236}">
                <a16:creationId xmlns:a16="http://schemas.microsoft.com/office/drawing/2014/main" id="{D4695123-A08D-4F89-8AD9-44AC813EB714}"/>
              </a:ext>
            </a:extLst>
          </p:cNvPr>
          <p:cNvSpPr>
            <a:spLocks noGrp="1"/>
          </p:cNvSpPr>
          <p:nvPr>
            <p:ph type="body" sz="quarter" idx="13"/>
          </p:nvPr>
        </p:nvSpPr>
        <p:spPr>
          <a:xfrm>
            <a:off x="4753737" y="1211380"/>
            <a:ext cx="3202686" cy="528065"/>
          </a:xfrm>
        </p:spPr>
        <p:txBody>
          <a:bodyPr/>
          <a:lstStyle/>
          <a:p>
            <a:r>
              <a:rPr lang="it-IT" b="1" dirty="0"/>
              <a:t>Uno sguardo </a:t>
            </a:r>
            <a:r>
              <a:rPr lang="it-IT" b="1" dirty="0" err="1"/>
              <a:t>all’attualita</a:t>
            </a:r>
            <a:r>
              <a:rPr lang="it-IT" dirty="0" err="1"/>
              <a:t>’</a:t>
            </a:r>
            <a:r>
              <a:rPr lang="it-IT" dirty="0"/>
              <a:t> </a:t>
            </a:r>
          </a:p>
        </p:txBody>
      </p:sp>
      <p:sp>
        <p:nvSpPr>
          <p:cNvPr id="6" name="Titolo 5">
            <a:extLst>
              <a:ext uri="{FF2B5EF4-FFF2-40B4-BE49-F238E27FC236}">
                <a16:creationId xmlns:a16="http://schemas.microsoft.com/office/drawing/2014/main" id="{854F15B4-0B3D-4A09-B499-B62FC61BCCB9}"/>
              </a:ext>
            </a:extLst>
          </p:cNvPr>
          <p:cNvSpPr>
            <a:spLocks noGrp="1"/>
          </p:cNvSpPr>
          <p:nvPr>
            <p:ph type="title"/>
          </p:nvPr>
        </p:nvSpPr>
        <p:spPr/>
        <p:txBody>
          <a:bodyPr>
            <a:noAutofit/>
          </a:bodyPr>
          <a:lstStyle/>
          <a:p>
            <a:r>
              <a:rPr lang="it-IT" sz="3200" dirty="0"/>
              <a:t>Trasferimento tecnologico nel periodo della pandemia</a:t>
            </a:r>
          </a:p>
        </p:txBody>
      </p:sp>
    </p:spTree>
    <p:extLst>
      <p:ext uri="{BB962C8B-B14F-4D97-AF65-F5344CB8AC3E}">
        <p14:creationId xmlns:p14="http://schemas.microsoft.com/office/powerpoint/2010/main" val="302296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9A7664-43C6-4177-BB52-250BE3E0CF31}"/>
              </a:ext>
            </a:extLst>
          </p:cNvPr>
          <p:cNvSpPr>
            <a:spLocks noGrp="1"/>
          </p:cNvSpPr>
          <p:nvPr>
            <p:ph type="title"/>
          </p:nvPr>
        </p:nvSpPr>
        <p:spPr/>
        <p:txBody>
          <a:bodyPr>
            <a:normAutofit/>
          </a:bodyPr>
          <a:lstStyle/>
          <a:p>
            <a:r>
              <a:rPr lang="it-IT" sz="2400" b="1" dirty="0"/>
              <a:t>Il riferimento metodologico: </a:t>
            </a:r>
            <a:br>
              <a:rPr lang="it-IT" sz="2400" b="1" dirty="0"/>
            </a:br>
            <a:r>
              <a:rPr lang="it-IT" sz="2400" b="1" dirty="0"/>
              <a:t>il dispositivo della DIDATTICA INTEGRATA</a:t>
            </a:r>
          </a:p>
        </p:txBody>
      </p:sp>
      <p:sp>
        <p:nvSpPr>
          <p:cNvPr id="6" name="Segnaposto testo 5">
            <a:extLst>
              <a:ext uri="{FF2B5EF4-FFF2-40B4-BE49-F238E27FC236}">
                <a16:creationId xmlns:a16="http://schemas.microsoft.com/office/drawing/2014/main" id="{28A0771C-B155-4899-B168-BBA10BBD9044}"/>
              </a:ext>
            </a:extLst>
          </p:cNvPr>
          <p:cNvSpPr>
            <a:spLocks noGrp="1"/>
          </p:cNvSpPr>
          <p:nvPr>
            <p:ph type="body" sz="half" idx="16"/>
          </p:nvPr>
        </p:nvSpPr>
        <p:spPr>
          <a:xfrm>
            <a:off x="3331012" y="1835160"/>
            <a:ext cx="2477513" cy="3054723"/>
          </a:xfrm>
        </p:spPr>
        <p:txBody>
          <a:bodyPr>
            <a:normAutofit/>
          </a:bodyPr>
          <a:lstStyle/>
          <a:p>
            <a:endParaRPr lang="it-IT" sz="1400" dirty="0"/>
          </a:p>
          <a:p>
            <a:endParaRPr lang="it-IT" sz="1400" dirty="0"/>
          </a:p>
        </p:txBody>
      </p:sp>
      <p:sp>
        <p:nvSpPr>
          <p:cNvPr id="7" name="Segnaposto testo 6">
            <a:extLst>
              <a:ext uri="{FF2B5EF4-FFF2-40B4-BE49-F238E27FC236}">
                <a16:creationId xmlns:a16="http://schemas.microsoft.com/office/drawing/2014/main" id="{C4FFE87D-7C5C-4B29-B75B-8CE64FA6C076}"/>
              </a:ext>
            </a:extLst>
          </p:cNvPr>
          <p:cNvSpPr>
            <a:spLocks noGrp="1"/>
          </p:cNvSpPr>
          <p:nvPr>
            <p:ph type="body" sz="quarter" idx="13"/>
          </p:nvPr>
        </p:nvSpPr>
        <p:spPr>
          <a:xfrm>
            <a:off x="382772" y="1218471"/>
            <a:ext cx="8075898" cy="616689"/>
          </a:xfrm>
        </p:spPr>
        <p:txBody>
          <a:bodyPr/>
          <a:lstStyle/>
          <a:p>
            <a:r>
              <a:rPr lang="it-IT" b="1" dirty="0"/>
              <a:t>Un modello</a:t>
            </a:r>
          </a:p>
        </p:txBody>
      </p:sp>
      <p:sp>
        <p:nvSpPr>
          <p:cNvPr id="8" name="Segnaposto testo 7">
            <a:extLst>
              <a:ext uri="{FF2B5EF4-FFF2-40B4-BE49-F238E27FC236}">
                <a16:creationId xmlns:a16="http://schemas.microsoft.com/office/drawing/2014/main" id="{891E1E9D-5BB5-4837-97AE-EB6D09CA0E05}"/>
              </a:ext>
            </a:extLst>
          </p:cNvPr>
          <p:cNvSpPr>
            <a:spLocks noGrp="1"/>
          </p:cNvSpPr>
          <p:nvPr>
            <p:ph type="body" sz="half" idx="17"/>
          </p:nvPr>
        </p:nvSpPr>
        <p:spPr>
          <a:xfrm>
            <a:off x="1222744" y="1835161"/>
            <a:ext cx="7389628" cy="3204672"/>
          </a:xfrm>
        </p:spPr>
        <p:txBody>
          <a:bodyPr>
            <a:normAutofit/>
          </a:bodyPr>
          <a:lstStyle/>
          <a:p>
            <a:pPr marL="171450" indent="-171450" algn="l">
              <a:buFont typeface="Wingdings" panose="05000000000000000000" pitchFamily="2" charset="2"/>
              <a:buChar char="Ø"/>
            </a:pPr>
            <a:endParaRPr lang="it-IT" dirty="0"/>
          </a:p>
          <a:p>
            <a:pPr marL="171450" indent="-171450" algn="l">
              <a:buFont typeface="Wingdings" panose="05000000000000000000" pitchFamily="2" charset="2"/>
              <a:buChar char="Ø"/>
            </a:pPr>
            <a:r>
              <a:rPr lang="it-IT" dirty="0"/>
              <a:t>Temi scientifici </a:t>
            </a:r>
          </a:p>
          <a:p>
            <a:pPr marL="171450" indent="-171450" algn="l">
              <a:buFont typeface="Wingdings" panose="05000000000000000000" pitchFamily="2" charset="2"/>
              <a:buChar char="Ø"/>
            </a:pPr>
            <a:r>
              <a:rPr lang="it-IT" dirty="0"/>
              <a:t>Retorica</a:t>
            </a:r>
          </a:p>
          <a:p>
            <a:pPr marL="171450" indent="-171450" algn="l">
              <a:buFont typeface="Wingdings" panose="05000000000000000000" pitchFamily="2" charset="2"/>
              <a:buChar char="Ø"/>
            </a:pPr>
            <a:r>
              <a:rPr lang="it-IT" dirty="0"/>
              <a:t>Etica</a:t>
            </a:r>
          </a:p>
          <a:p>
            <a:pPr algn="l"/>
            <a:r>
              <a:rPr lang="it-IT" dirty="0"/>
              <a:t>1 - </a:t>
            </a:r>
            <a:r>
              <a:rPr lang="it-IT" b="1" dirty="0"/>
              <a:t>Scelta di temi (</a:t>
            </a:r>
            <a:r>
              <a:rPr lang="it-IT" dirty="0"/>
              <a:t>cellule staminali/, test genetici online, OGM, energie rinnovabili, il ruolo della componente biologica del cervello nella esperienza morale…. Attenzione all’attualità scientifica, sociale e produttiva</a:t>
            </a:r>
          </a:p>
          <a:p>
            <a:pPr algn="l"/>
            <a:r>
              <a:rPr lang="it-IT" dirty="0"/>
              <a:t>2 - </a:t>
            </a:r>
            <a:r>
              <a:rPr lang="it-IT" b="1" dirty="0"/>
              <a:t>Ambiti scientifici </a:t>
            </a:r>
            <a:r>
              <a:rPr lang="it-IT" dirty="0"/>
              <a:t>(biomedicina, scienze ambientali, neuroscienza e robotica</a:t>
            </a:r>
          </a:p>
          <a:p>
            <a:pPr algn="l"/>
            <a:r>
              <a:rPr lang="it-IT" dirty="0"/>
              <a:t>3 – Avere chiare </a:t>
            </a:r>
            <a:r>
              <a:rPr lang="it-IT" b="1" dirty="0"/>
              <a:t>le basi metodologiche della didattica delle scienze integrate</a:t>
            </a:r>
          </a:p>
          <a:p>
            <a:pPr algn="l"/>
            <a:r>
              <a:rPr lang="it-IT" dirty="0"/>
              <a:t>4 - Individuazione di </a:t>
            </a:r>
            <a:r>
              <a:rPr lang="it-IT" b="1" dirty="0"/>
              <a:t>nuclei tematici organizzatori </a:t>
            </a:r>
            <a:r>
              <a:rPr lang="it-IT" dirty="0"/>
              <a:t>(vita/esistenza, natura, ambiente, energia, mente/cervello)</a:t>
            </a:r>
          </a:p>
          <a:p>
            <a:pPr algn="l"/>
            <a:r>
              <a:rPr lang="it-IT" dirty="0"/>
              <a:t>5 -. La grammatica </a:t>
            </a:r>
            <a:r>
              <a:rPr lang="it-IT" b="1" dirty="0"/>
              <a:t>retorica e la grammatica della comunicazione scientifica</a:t>
            </a:r>
          </a:p>
          <a:p>
            <a:pPr algn="l"/>
            <a:r>
              <a:rPr lang="it-IT" dirty="0"/>
              <a:t>6 - Il </a:t>
            </a:r>
            <a:r>
              <a:rPr lang="it-IT" b="1" dirty="0"/>
              <a:t>sapere etico</a:t>
            </a:r>
          </a:p>
          <a:p>
            <a:pPr algn="l"/>
            <a:r>
              <a:rPr lang="it-IT" dirty="0"/>
              <a:t>7 - </a:t>
            </a:r>
            <a:r>
              <a:rPr lang="it-IT" b="1" dirty="0"/>
              <a:t>Etiche applicate </a:t>
            </a:r>
            <a:r>
              <a:rPr lang="it-IT" dirty="0"/>
              <a:t>(bioetica, etica della natura, neuroetica)</a:t>
            </a:r>
          </a:p>
          <a:p>
            <a:pPr algn="l"/>
            <a:endParaRPr lang="it-IT" dirty="0"/>
          </a:p>
        </p:txBody>
      </p:sp>
    </p:spTree>
    <p:extLst>
      <p:ext uri="{BB962C8B-B14F-4D97-AF65-F5344CB8AC3E}">
        <p14:creationId xmlns:p14="http://schemas.microsoft.com/office/powerpoint/2010/main" val="14637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EF105C61-9C38-44AA-94F8-F3C8CEA12084}"/>
              </a:ext>
            </a:extLst>
          </p:cNvPr>
          <p:cNvSpPr>
            <a:spLocks noGrp="1" noChangeArrowheads="1"/>
          </p:cNvSpPr>
          <p:nvPr>
            <p:ph type="body" idx="4294967295"/>
          </p:nvPr>
        </p:nvSpPr>
        <p:spPr>
          <a:xfrm>
            <a:off x="1414130" y="1173163"/>
            <a:ext cx="6539022" cy="3132137"/>
          </a:xfrm>
        </p:spPr>
        <p:txBody>
          <a:bodyPr/>
          <a:lstStyle/>
          <a:p>
            <a:pPr marL="0" indent="0" algn="ctr">
              <a:buNone/>
            </a:pPr>
            <a:r>
              <a:rPr lang="it-IT" altLang="it-IT" sz="3000" i="1" dirty="0"/>
              <a:t>“</a:t>
            </a:r>
            <a:r>
              <a:rPr lang="it-IT" altLang="it-IT" sz="2400" b="1" i="1" dirty="0"/>
              <a:t>I problemi che abbiamo non possono essere risolti allo stesso livello di pensiero che li ha generati</a:t>
            </a:r>
            <a:r>
              <a:rPr lang="it-IT" altLang="it-IT" sz="3000" b="1" i="1" dirty="0"/>
              <a:t>”.</a:t>
            </a:r>
          </a:p>
          <a:p>
            <a:pPr marL="0" indent="0" algn="ctr">
              <a:buNone/>
            </a:pPr>
            <a:endParaRPr lang="it-IT" altLang="it-IT" sz="3000" i="1" dirty="0"/>
          </a:p>
          <a:p>
            <a:pPr marL="0" indent="0" algn="r">
              <a:buNone/>
            </a:pPr>
            <a:r>
              <a:rPr lang="it-IT" altLang="it-IT" sz="2400" dirty="0"/>
              <a:t>Albert Einstein</a:t>
            </a:r>
            <a:endParaRPr lang="it-IT" altLang="it-IT" sz="2400" b="1" dirty="0">
              <a:solidFill>
                <a:srgbClr val="FF9900"/>
              </a:solidFill>
            </a:endParaRPr>
          </a:p>
        </p:txBody>
      </p:sp>
    </p:spTree>
    <p:extLst>
      <p:ext uri="{BB962C8B-B14F-4D97-AF65-F5344CB8AC3E}">
        <p14:creationId xmlns:p14="http://schemas.microsoft.com/office/powerpoint/2010/main" val="185502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a:extLst>
              <a:ext uri="{FF2B5EF4-FFF2-40B4-BE49-F238E27FC236}">
                <a16:creationId xmlns:a16="http://schemas.microsoft.com/office/drawing/2014/main" id="{AF6913F0-4C7E-4DD1-9468-4F0C2CFF0DA1}"/>
              </a:ext>
            </a:extLst>
          </p:cNvPr>
          <p:cNvSpPr>
            <a:spLocks noChangeArrowheads="1"/>
          </p:cNvSpPr>
          <p:nvPr/>
        </p:nvSpPr>
        <p:spPr bwMode="auto">
          <a:xfrm>
            <a:off x="143302" y="1434705"/>
            <a:ext cx="8230677" cy="228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7500" tIns="35100" rIns="67500" bIns="35100">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dirty="0"/>
          </a:p>
          <a:p>
            <a:pPr eaLnBrk="1" hangingPunct="1">
              <a:spcBef>
                <a:spcPct val="0"/>
              </a:spcBef>
              <a:buClrTx/>
              <a:buSzTx/>
              <a:buFontTx/>
              <a:buNone/>
            </a:pPr>
            <a:endParaRPr lang="it-IT" altLang="it-IT" sz="1800" dirty="0"/>
          </a:p>
          <a:p>
            <a:pPr eaLnBrk="1" hangingPunct="1">
              <a:spcBef>
                <a:spcPct val="0"/>
              </a:spcBef>
              <a:buClrTx/>
              <a:buSzTx/>
              <a:buFontTx/>
              <a:buNone/>
            </a:pPr>
            <a:r>
              <a:rPr lang="it-IT" altLang="it-IT" sz="1800" b="1" i="1" dirty="0"/>
              <a:t>                             «Creatività è unire elementi esistenti con </a:t>
            </a:r>
          </a:p>
          <a:p>
            <a:pPr eaLnBrk="1" hangingPunct="1">
              <a:spcBef>
                <a:spcPct val="0"/>
              </a:spcBef>
              <a:buClrTx/>
              <a:buSzTx/>
              <a:buFontTx/>
              <a:buNone/>
            </a:pPr>
            <a:endParaRPr lang="it-IT" altLang="it-IT" sz="1800" b="1" i="1" dirty="0"/>
          </a:p>
          <a:p>
            <a:pPr eaLnBrk="1" hangingPunct="1">
              <a:spcBef>
                <a:spcPct val="0"/>
              </a:spcBef>
              <a:buClrTx/>
              <a:buSzTx/>
              <a:buFontTx/>
              <a:buNone/>
            </a:pPr>
            <a:r>
              <a:rPr lang="it-IT" altLang="it-IT" sz="1800" b="1" i="1" dirty="0"/>
              <a:t>                                 connessioni nuove, che siano utili”</a:t>
            </a:r>
          </a:p>
          <a:p>
            <a:pPr eaLnBrk="1" hangingPunct="1">
              <a:spcBef>
                <a:spcPct val="0"/>
              </a:spcBef>
              <a:buClrTx/>
              <a:buSzTx/>
              <a:buFontTx/>
              <a:buNone/>
            </a:pPr>
            <a:endParaRPr lang="it-IT" altLang="it-IT" sz="1800" b="1" i="1" dirty="0"/>
          </a:p>
          <a:p>
            <a:pPr eaLnBrk="1" hangingPunct="1">
              <a:spcBef>
                <a:spcPct val="0"/>
              </a:spcBef>
              <a:buClrTx/>
              <a:buSzTx/>
              <a:buFontTx/>
              <a:buNone/>
            </a:pPr>
            <a:endParaRPr lang="it-IT" altLang="it-IT" sz="1800" dirty="0"/>
          </a:p>
          <a:p>
            <a:pPr eaLnBrk="1" hangingPunct="1">
              <a:spcBef>
                <a:spcPct val="0"/>
              </a:spcBef>
              <a:buClrTx/>
              <a:buSzTx/>
              <a:buFontTx/>
              <a:buNone/>
            </a:pPr>
            <a:r>
              <a:rPr lang="it-IT" altLang="it-IT" sz="1800" i="1" dirty="0"/>
              <a:t>                                                              Matematico, Henri </a:t>
            </a:r>
            <a:r>
              <a:rPr lang="it-IT" altLang="it-IT" sz="1800" i="1" dirty="0" err="1"/>
              <a:t>Poincarè</a:t>
            </a:r>
            <a:r>
              <a:rPr lang="it-IT" altLang="it-IT" sz="1800" i="1" dirty="0"/>
              <a:t> nel 1929</a:t>
            </a:r>
            <a:endParaRPr lang="en-GB" altLang="it-IT" sz="1800" i="1" dirty="0">
              <a:solidFill>
                <a:srgbClr val="0F1286"/>
              </a:solidFill>
              <a:latin typeface="Apple Casual" charset="0"/>
              <a:cs typeface="Lucida Sans Unicode" panose="020B0602030504020204" pitchFamily="34" charset="0"/>
            </a:endParaRPr>
          </a:p>
        </p:txBody>
      </p:sp>
      <p:sp>
        <p:nvSpPr>
          <p:cNvPr id="15364" name="Text Box 12">
            <a:extLst>
              <a:ext uri="{FF2B5EF4-FFF2-40B4-BE49-F238E27FC236}">
                <a16:creationId xmlns:a16="http://schemas.microsoft.com/office/drawing/2014/main" id="{8F5EA0F6-98BA-43CA-A134-886D51CA3578}"/>
              </a:ext>
            </a:extLst>
          </p:cNvPr>
          <p:cNvSpPr txBox="1">
            <a:spLocks noChangeArrowheads="1"/>
          </p:cNvSpPr>
          <p:nvPr/>
        </p:nvSpPr>
        <p:spPr bwMode="auto">
          <a:xfrm>
            <a:off x="2090739" y="3832622"/>
            <a:ext cx="13573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350"/>
          </a:p>
        </p:txBody>
      </p:sp>
      <p:sp>
        <p:nvSpPr>
          <p:cNvPr id="15365" name="Text Box 13">
            <a:extLst>
              <a:ext uri="{FF2B5EF4-FFF2-40B4-BE49-F238E27FC236}">
                <a16:creationId xmlns:a16="http://schemas.microsoft.com/office/drawing/2014/main" id="{9F5FB730-A12E-4980-8E1B-F944F76F2116}"/>
              </a:ext>
            </a:extLst>
          </p:cNvPr>
          <p:cNvSpPr txBox="1">
            <a:spLocks noChangeArrowheads="1"/>
          </p:cNvSpPr>
          <p:nvPr/>
        </p:nvSpPr>
        <p:spPr bwMode="auto">
          <a:xfrm>
            <a:off x="2127649" y="3729038"/>
            <a:ext cx="13573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350"/>
          </a:p>
        </p:txBody>
      </p:sp>
      <p:sp>
        <p:nvSpPr>
          <p:cNvPr id="15366" name="Text Box 14">
            <a:extLst>
              <a:ext uri="{FF2B5EF4-FFF2-40B4-BE49-F238E27FC236}">
                <a16:creationId xmlns:a16="http://schemas.microsoft.com/office/drawing/2014/main" id="{C56C1DD5-ED88-4428-81A0-F1316A186BF2}"/>
              </a:ext>
            </a:extLst>
          </p:cNvPr>
          <p:cNvSpPr txBox="1">
            <a:spLocks noChangeArrowheads="1"/>
          </p:cNvSpPr>
          <p:nvPr/>
        </p:nvSpPr>
        <p:spPr bwMode="auto">
          <a:xfrm>
            <a:off x="1547814" y="4379120"/>
            <a:ext cx="6074569"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3750" rIns="67500" bIns="33750"/>
          <a:lstStyle>
            <a:lvl1pPr defTabSz="449263">
              <a:spcBef>
                <a:spcPct val="20000"/>
              </a:spcBef>
              <a:buClr>
                <a:schemeClr val="folHlink"/>
              </a:buClr>
              <a:buSzPct val="90000"/>
              <a:buFont typeface="Wingdings" panose="05000000000000000000"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Arial" panose="020B0604020202020204" pitchFamily="34" charset="0"/>
              </a:defRPr>
            </a:lvl1pPr>
            <a:lvl2pPr marL="742950" indent="-285750" defTabSz="449263">
              <a:spcBef>
                <a:spcPct val="20000"/>
              </a:spcBef>
              <a:buClr>
                <a:schemeClr val="accent1"/>
              </a:buClr>
              <a:buSzPct val="75000"/>
              <a:buFont typeface="Wingdings" panose="05000000000000000000"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600">
                <a:solidFill>
                  <a:schemeClr val="tx1"/>
                </a:solidFill>
                <a:latin typeface="Arial" panose="020B0604020202020204" pitchFamily="34" charset="0"/>
              </a:defRPr>
            </a:lvl2pPr>
            <a:lvl3pPr marL="1143000" indent="-228600" defTabSz="449263">
              <a:spcBef>
                <a:spcPct val="20000"/>
              </a:spcBef>
              <a:buClr>
                <a:schemeClr val="folHlink"/>
              </a:buClr>
              <a:buSzPct val="55000"/>
              <a:buFont typeface="Wingdings" panose="05000000000000000000"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chemeClr val="tx1"/>
                </a:solidFill>
                <a:latin typeface="Arial" panose="020B0604020202020204" pitchFamily="34" charset="0"/>
              </a:defRPr>
            </a:lvl3pPr>
            <a:lvl4pPr marL="1600200" indent="-228600" defTabSz="449263">
              <a:spcBef>
                <a:spcPct val="20000"/>
              </a:spcBef>
              <a:buClr>
                <a:schemeClr val="accent1"/>
              </a:buClr>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4pPr>
            <a:lvl5pPr marL="2057400" indent="-228600" defTabSz="449263">
              <a:spcBef>
                <a:spcPct val="20000"/>
              </a:spcBef>
              <a:buClr>
                <a:schemeClr val="accent1"/>
              </a:buClr>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accent1"/>
              </a:buClr>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accent1"/>
              </a:buClr>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accent1"/>
              </a:buClr>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accent1"/>
              </a:buClr>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9pPr>
          </a:lstStyle>
          <a:p>
            <a:pPr algn="ctr" eaLnBrk="1">
              <a:spcBef>
                <a:spcPct val="0"/>
              </a:spcBef>
              <a:buClr>
                <a:srgbClr val="000000"/>
              </a:buClr>
              <a:buSzPct val="100000"/>
              <a:buFont typeface="Times New Roman" panose="02020603050405020304" pitchFamily="18" charset="0"/>
              <a:buNone/>
            </a:pPr>
            <a:endParaRPr lang="it-IT" altLang="it-IT" sz="1800">
              <a:solidFill>
                <a:srgbClr val="4700B8"/>
              </a:solidFill>
              <a:latin typeface="Apple Casual" charset="0"/>
              <a:cs typeface="Lucida Sans Unicode" panose="020B0602030504020204" pitchFamily="34" charset="0"/>
            </a:endParaRPr>
          </a:p>
        </p:txBody>
      </p:sp>
    </p:spTree>
    <p:extLst>
      <p:ext uri="{BB962C8B-B14F-4D97-AF65-F5344CB8AC3E}">
        <p14:creationId xmlns:p14="http://schemas.microsoft.com/office/powerpoint/2010/main" val="1908644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DD3B7-6321-49E9-D6BE-DFD5A02B7ED5}"/>
              </a:ext>
            </a:extLst>
          </p:cNvPr>
          <p:cNvSpPr>
            <a:spLocks noGrp="1"/>
          </p:cNvSpPr>
          <p:nvPr>
            <p:ph type="title"/>
          </p:nvPr>
        </p:nvSpPr>
        <p:spPr>
          <a:xfrm>
            <a:off x="722312" y="2169042"/>
            <a:ext cx="7772401" cy="2157692"/>
          </a:xfrm>
        </p:spPr>
        <p:txBody>
          <a:bodyPr>
            <a:normAutofit/>
          </a:bodyPr>
          <a:lstStyle/>
          <a:p>
            <a:pPr algn="ctr"/>
            <a:r>
              <a:rPr lang="it-IT" sz="2400" dirty="0"/>
              <a:t>QUAL è STATO IL PERCORSO CHE MI HA PORTATO AD UTILIZZARE GLI STRUMENTI FILOSOFICI IN UN </a:t>
            </a:r>
            <a:r>
              <a:rPr lang="it-IT" sz="2400" dirty="0" err="1"/>
              <a:t>its</a:t>
            </a:r>
            <a:r>
              <a:rPr lang="it-IT" sz="2400" dirty="0"/>
              <a:t>?</a:t>
            </a:r>
          </a:p>
        </p:txBody>
      </p:sp>
      <p:sp>
        <p:nvSpPr>
          <p:cNvPr id="3" name="Segnaposto testo 2">
            <a:extLst>
              <a:ext uri="{FF2B5EF4-FFF2-40B4-BE49-F238E27FC236}">
                <a16:creationId xmlns:a16="http://schemas.microsoft.com/office/drawing/2014/main" id="{F287906E-3408-DDC3-4001-B5088D51B2DA}"/>
              </a:ext>
            </a:extLst>
          </p:cNvPr>
          <p:cNvSpPr>
            <a:spLocks noGrp="1"/>
          </p:cNvSpPr>
          <p:nvPr>
            <p:ph type="body" sz="quarter" idx="1"/>
          </p:nvPr>
        </p:nvSpPr>
        <p:spPr>
          <a:xfrm>
            <a:off x="722312" y="425302"/>
            <a:ext cx="7772401" cy="935665"/>
          </a:xfrm>
        </p:spPr>
        <p:txBody>
          <a:bodyPr/>
          <a:lstStyle/>
          <a:p>
            <a:pPr algn="ctr"/>
            <a:r>
              <a:rPr lang="it-IT" dirty="0"/>
              <a:t>DOMANDA</a:t>
            </a:r>
          </a:p>
        </p:txBody>
      </p:sp>
    </p:spTree>
    <p:extLst>
      <p:ext uri="{BB962C8B-B14F-4D97-AF65-F5344CB8AC3E}">
        <p14:creationId xmlns:p14="http://schemas.microsoft.com/office/powerpoint/2010/main" val="32114580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B3B6A-87A1-4E2E-7956-3968AC218C88}"/>
              </a:ext>
            </a:extLst>
          </p:cNvPr>
          <p:cNvSpPr>
            <a:spLocks noGrp="1"/>
          </p:cNvSpPr>
          <p:nvPr>
            <p:ph type="title"/>
          </p:nvPr>
        </p:nvSpPr>
        <p:spPr/>
        <p:txBody>
          <a:bodyPr/>
          <a:lstStyle/>
          <a:p>
            <a:r>
              <a:rPr lang="it-IT" dirty="0"/>
              <a:t>Le tappe</a:t>
            </a:r>
          </a:p>
        </p:txBody>
      </p:sp>
      <p:sp>
        <p:nvSpPr>
          <p:cNvPr id="3" name="Segnaposto testo 2">
            <a:extLst>
              <a:ext uri="{FF2B5EF4-FFF2-40B4-BE49-F238E27FC236}">
                <a16:creationId xmlns:a16="http://schemas.microsoft.com/office/drawing/2014/main" id="{B3DB3D30-CDAE-CEF9-3D4A-2DD5A2AEA123}"/>
              </a:ext>
            </a:extLst>
          </p:cNvPr>
          <p:cNvSpPr>
            <a:spLocks noGrp="1"/>
          </p:cNvSpPr>
          <p:nvPr>
            <p:ph type="body" idx="1"/>
          </p:nvPr>
        </p:nvSpPr>
        <p:spPr>
          <a:xfrm>
            <a:off x="457200" y="1063229"/>
            <a:ext cx="8229600" cy="4158716"/>
          </a:xfrm>
        </p:spPr>
        <p:txBody>
          <a:bodyPr>
            <a:normAutofit fontScale="77500" lnSpcReduction="20000"/>
          </a:bodyPr>
          <a:lstStyle/>
          <a:p>
            <a:pPr>
              <a:buFontTx/>
              <a:buChar char="-"/>
            </a:pPr>
            <a:r>
              <a:rPr lang="it-IT" sz="2200" dirty="0">
                <a:solidFill>
                  <a:srgbClr val="FF0000"/>
                </a:solidFill>
              </a:rPr>
              <a:t>Docente di Filosofia al Liceo scientifico tecnologico e poi al liceo delle scienze applicate.</a:t>
            </a:r>
          </a:p>
          <a:p>
            <a:pPr>
              <a:buFontTx/>
              <a:buChar char="-"/>
            </a:pPr>
            <a:r>
              <a:rPr lang="it-IT" sz="2200" dirty="0"/>
              <a:t>Borsa di ricerca di un Centro di ricerca  per l’individuazione di dispositivi finalizzati all’applicazione del sapere </a:t>
            </a:r>
            <a:r>
              <a:rPr lang="it-IT" sz="2200" dirty="0">
                <a:solidFill>
                  <a:srgbClr val="FF0000"/>
                </a:solidFill>
              </a:rPr>
              <a:t>filosofico</a:t>
            </a:r>
            <a:r>
              <a:rPr lang="it-IT" sz="2200" dirty="0"/>
              <a:t> ai temi della biomedicina nei percorsi scolastici.</a:t>
            </a:r>
          </a:p>
          <a:p>
            <a:pPr>
              <a:buFontTx/>
              <a:buChar char="-"/>
            </a:pPr>
            <a:r>
              <a:rPr lang="it-IT" sz="2200" dirty="0"/>
              <a:t>Ricerca e sperimentazione sulla integrazione tra </a:t>
            </a:r>
            <a:r>
              <a:rPr lang="it-IT" sz="2200" dirty="0">
                <a:solidFill>
                  <a:srgbClr val="FF0000"/>
                </a:solidFill>
              </a:rPr>
              <a:t>area scientifica </a:t>
            </a:r>
            <a:r>
              <a:rPr lang="it-IT" sz="2200" dirty="0"/>
              <a:t>e </a:t>
            </a:r>
            <a:r>
              <a:rPr lang="it-IT" sz="2200" dirty="0">
                <a:solidFill>
                  <a:srgbClr val="FF0000"/>
                </a:solidFill>
              </a:rPr>
              <a:t>area umanistica </a:t>
            </a:r>
            <a:r>
              <a:rPr lang="it-IT" sz="2200" dirty="0"/>
              <a:t>e sull’</a:t>
            </a:r>
            <a:r>
              <a:rPr lang="it-IT" sz="2200" dirty="0">
                <a:solidFill>
                  <a:srgbClr val="FF0000"/>
                </a:solidFill>
              </a:rPr>
              <a:t>integrazione</a:t>
            </a:r>
            <a:r>
              <a:rPr lang="it-IT" sz="2200" dirty="0"/>
              <a:t> disciplinare.</a:t>
            </a:r>
          </a:p>
          <a:p>
            <a:pPr>
              <a:buFontTx/>
              <a:buChar char="-"/>
            </a:pPr>
            <a:r>
              <a:rPr lang="it-IT" sz="2200" dirty="0"/>
              <a:t>Individuazione di alcune grammatiche di riferimento rispetto alla realizzazione dell’integrazione disciplinare a scuola.</a:t>
            </a:r>
          </a:p>
          <a:p>
            <a:pPr>
              <a:buFontTx/>
              <a:buChar char="-"/>
            </a:pPr>
            <a:r>
              <a:rPr lang="it-IT" sz="2200" dirty="0"/>
              <a:t>Attivazione di laboratori dedicati agli studenti contraddistinti dalla applicazione del sapere filosofico alla scienza («Laboratorio della comunicazione scientifica e delle etiche applicate»).</a:t>
            </a:r>
          </a:p>
          <a:p>
            <a:pPr>
              <a:buFontTx/>
              <a:buChar char="-"/>
            </a:pPr>
            <a:r>
              <a:rPr lang="it-IT" sz="2200" dirty="0"/>
              <a:t>Corsi di formazione per docenti.</a:t>
            </a:r>
          </a:p>
          <a:p>
            <a:pPr>
              <a:buFontTx/>
              <a:buChar char="-"/>
            </a:pPr>
            <a:r>
              <a:rPr lang="it-IT" sz="2200" dirty="0"/>
              <a:t>Docente in un Liceo quadriennale per l’impresa.</a:t>
            </a:r>
            <a:endParaRPr lang="it-IT" sz="2600" dirty="0"/>
          </a:p>
          <a:p>
            <a:pPr>
              <a:buFontTx/>
              <a:buChar char="-"/>
            </a:pPr>
            <a:r>
              <a:rPr lang="it-IT" sz="2200" dirty="0">
                <a:solidFill>
                  <a:srgbClr val="FF0000"/>
                </a:solidFill>
              </a:rPr>
              <a:t>Docente all’ITS «Nuove tecnologie per la vita» per i seguenti insegnamenti: Comunicazione scientifica, </a:t>
            </a:r>
            <a:r>
              <a:rPr lang="it-IT" sz="2200" dirty="0" err="1">
                <a:solidFill>
                  <a:srgbClr val="FF0000"/>
                </a:solidFill>
              </a:rPr>
              <a:t>Problem</a:t>
            </a:r>
            <a:r>
              <a:rPr lang="it-IT" sz="2200" dirty="0">
                <a:solidFill>
                  <a:srgbClr val="FF0000"/>
                </a:solidFill>
              </a:rPr>
              <a:t> solving, Trasferimento tecnologico.</a:t>
            </a:r>
          </a:p>
        </p:txBody>
      </p:sp>
    </p:spTree>
    <p:extLst>
      <p:ext uri="{BB962C8B-B14F-4D97-AF65-F5344CB8AC3E}">
        <p14:creationId xmlns:p14="http://schemas.microsoft.com/office/powerpoint/2010/main" val="25590464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CD5086-B3BB-89A3-F5B3-244B69619580}"/>
              </a:ext>
            </a:extLst>
          </p:cNvPr>
          <p:cNvSpPr>
            <a:spLocks noGrp="1"/>
          </p:cNvSpPr>
          <p:nvPr>
            <p:ph type="title"/>
          </p:nvPr>
        </p:nvSpPr>
        <p:spPr/>
        <p:txBody>
          <a:bodyPr>
            <a:normAutofit fontScale="90000"/>
          </a:bodyPr>
          <a:lstStyle/>
          <a:p>
            <a:r>
              <a:rPr lang="it-IT" dirty="0"/>
              <a:t>La fase della «messa a sistema regionale»</a:t>
            </a:r>
          </a:p>
        </p:txBody>
      </p:sp>
      <p:sp>
        <p:nvSpPr>
          <p:cNvPr id="3" name="Segnaposto testo 2">
            <a:extLst>
              <a:ext uri="{FF2B5EF4-FFF2-40B4-BE49-F238E27FC236}">
                <a16:creationId xmlns:a16="http://schemas.microsoft.com/office/drawing/2014/main" id="{0282CBC7-28CD-DA61-C94C-73798F630439}"/>
              </a:ext>
            </a:extLst>
          </p:cNvPr>
          <p:cNvSpPr>
            <a:spLocks noGrp="1"/>
          </p:cNvSpPr>
          <p:nvPr>
            <p:ph type="body" idx="1"/>
          </p:nvPr>
        </p:nvSpPr>
        <p:spPr/>
        <p:txBody>
          <a:bodyPr>
            <a:normAutofit fontScale="70000" lnSpcReduction="20000"/>
          </a:bodyPr>
          <a:lstStyle/>
          <a:p>
            <a:pPr marL="0" indent="0">
              <a:buNone/>
            </a:pPr>
            <a:r>
              <a:rPr lang="it-IT" dirty="0"/>
              <a:t>Referente per l’USR Lombardia di:</a:t>
            </a:r>
          </a:p>
          <a:p>
            <a:r>
              <a:rPr lang="it-IT" dirty="0"/>
              <a:t>Educazione civica</a:t>
            </a:r>
          </a:p>
          <a:p>
            <a:r>
              <a:rPr lang="it-IT" dirty="0"/>
              <a:t>Didattica integrata </a:t>
            </a:r>
            <a:r>
              <a:rPr lang="it-IT" b="1" dirty="0"/>
              <a:t>(rete di scuole)</a:t>
            </a:r>
          </a:p>
          <a:p>
            <a:r>
              <a:rPr lang="it-IT" dirty="0"/>
              <a:t>Didattica della Filosofia e della Storia</a:t>
            </a:r>
          </a:p>
          <a:p>
            <a:r>
              <a:rPr lang="it-IT" u="sng" dirty="0"/>
              <a:t>Ed. salute</a:t>
            </a:r>
          </a:p>
          <a:p>
            <a:r>
              <a:rPr lang="it-IT" u="sng" dirty="0"/>
              <a:t>Ed. Ambientale</a:t>
            </a:r>
          </a:p>
          <a:p>
            <a:r>
              <a:rPr lang="it-IT" u="sng" dirty="0"/>
              <a:t>Ed. alla Legalità</a:t>
            </a:r>
            <a:r>
              <a:rPr lang="it-IT" dirty="0"/>
              <a:t>                                   luoghi dell’integrazione </a:t>
            </a:r>
          </a:p>
          <a:p>
            <a:r>
              <a:rPr lang="it-IT" u="sng" dirty="0"/>
              <a:t>Ed. alle differenze</a:t>
            </a:r>
          </a:p>
          <a:p>
            <a:r>
              <a:rPr lang="it-IT" dirty="0"/>
              <a:t>Innovazione didattica</a:t>
            </a:r>
          </a:p>
        </p:txBody>
      </p:sp>
      <p:cxnSp>
        <p:nvCxnSpPr>
          <p:cNvPr id="5" name="Connettore 2 4">
            <a:extLst>
              <a:ext uri="{FF2B5EF4-FFF2-40B4-BE49-F238E27FC236}">
                <a16:creationId xmlns:a16="http://schemas.microsoft.com/office/drawing/2014/main" id="{0B9E30BF-235D-4D0A-2C02-804BB76694FB}"/>
              </a:ext>
            </a:extLst>
          </p:cNvPr>
          <p:cNvCxnSpPr>
            <a:cxnSpLocks/>
          </p:cNvCxnSpPr>
          <p:nvPr/>
        </p:nvCxnSpPr>
        <p:spPr>
          <a:xfrm>
            <a:off x="3368842" y="2839453"/>
            <a:ext cx="1203158" cy="252663"/>
          </a:xfrm>
          <a:prstGeom prst="straightConnector1">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 name="Connettore 2 8">
            <a:extLst>
              <a:ext uri="{FF2B5EF4-FFF2-40B4-BE49-F238E27FC236}">
                <a16:creationId xmlns:a16="http://schemas.microsoft.com/office/drawing/2014/main" id="{E2E5BE8B-C7BB-EDDD-89D1-C02643CECDE0}"/>
              </a:ext>
            </a:extLst>
          </p:cNvPr>
          <p:cNvCxnSpPr>
            <a:cxnSpLocks/>
          </p:cNvCxnSpPr>
          <p:nvPr/>
        </p:nvCxnSpPr>
        <p:spPr>
          <a:xfrm>
            <a:off x="3368842" y="3200400"/>
            <a:ext cx="1106905" cy="120316"/>
          </a:xfrm>
          <a:prstGeom prst="straightConnector1">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7" name="Connettore 2 16">
            <a:extLst>
              <a:ext uri="{FF2B5EF4-FFF2-40B4-BE49-F238E27FC236}">
                <a16:creationId xmlns:a16="http://schemas.microsoft.com/office/drawing/2014/main" id="{C15CB758-7F66-2D3A-44CD-F3274AB39FCA}"/>
              </a:ext>
            </a:extLst>
          </p:cNvPr>
          <p:cNvCxnSpPr>
            <a:cxnSpLocks/>
          </p:cNvCxnSpPr>
          <p:nvPr/>
        </p:nvCxnSpPr>
        <p:spPr>
          <a:xfrm>
            <a:off x="3368841" y="3588545"/>
            <a:ext cx="1106905" cy="0"/>
          </a:xfrm>
          <a:prstGeom prst="straightConnector1">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27" name="Connettore 2 26">
            <a:extLst>
              <a:ext uri="{FF2B5EF4-FFF2-40B4-BE49-F238E27FC236}">
                <a16:creationId xmlns:a16="http://schemas.microsoft.com/office/drawing/2014/main" id="{6D97AEF2-6DA5-6C82-2DF4-F437E0AD7582}"/>
              </a:ext>
            </a:extLst>
          </p:cNvPr>
          <p:cNvCxnSpPr>
            <a:cxnSpLocks/>
          </p:cNvCxnSpPr>
          <p:nvPr/>
        </p:nvCxnSpPr>
        <p:spPr>
          <a:xfrm flipV="1">
            <a:off x="3388895" y="3763441"/>
            <a:ext cx="1106905" cy="86664"/>
          </a:xfrm>
          <a:prstGeom prst="straightConnector1">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247570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913A6-B2F5-A3B6-AC47-30A10386E5DD}"/>
              </a:ext>
            </a:extLst>
          </p:cNvPr>
          <p:cNvSpPr>
            <a:spLocks noGrp="1"/>
          </p:cNvSpPr>
          <p:nvPr>
            <p:ph type="title"/>
          </p:nvPr>
        </p:nvSpPr>
        <p:spPr>
          <a:xfrm>
            <a:off x="722312" y="2117558"/>
            <a:ext cx="7772401" cy="2209176"/>
          </a:xfrm>
        </p:spPr>
        <p:txBody>
          <a:bodyPr>
            <a:noAutofit/>
          </a:bodyPr>
          <a:lstStyle/>
          <a:p>
            <a:pPr algn="ctr"/>
            <a:r>
              <a:rPr lang="it-IT" sz="2400" dirty="0"/>
              <a:t>Qual </a:t>
            </a:r>
            <a:r>
              <a:rPr lang="it-IT" sz="2400" dirty="0" err="1"/>
              <a:t>E’la</a:t>
            </a:r>
            <a:r>
              <a:rPr lang="it-IT" sz="2400" dirty="0"/>
              <a:t> relazione tra l’applicazione della filosofia all’ambito scientifico/tecnologico e la didattica integrata?</a:t>
            </a:r>
          </a:p>
        </p:txBody>
      </p:sp>
      <p:sp>
        <p:nvSpPr>
          <p:cNvPr id="3" name="Segnaposto testo 2">
            <a:extLst>
              <a:ext uri="{FF2B5EF4-FFF2-40B4-BE49-F238E27FC236}">
                <a16:creationId xmlns:a16="http://schemas.microsoft.com/office/drawing/2014/main" id="{99F2B758-DF43-CCAA-76A2-5A644E22802C}"/>
              </a:ext>
            </a:extLst>
          </p:cNvPr>
          <p:cNvSpPr>
            <a:spLocks noGrp="1"/>
          </p:cNvSpPr>
          <p:nvPr>
            <p:ph type="body" sz="quarter" idx="1"/>
          </p:nvPr>
        </p:nvSpPr>
        <p:spPr>
          <a:xfrm>
            <a:off x="722312" y="1046747"/>
            <a:ext cx="7772401" cy="878306"/>
          </a:xfrm>
        </p:spPr>
        <p:txBody>
          <a:bodyPr/>
          <a:lstStyle/>
          <a:p>
            <a:pPr algn="ctr"/>
            <a:r>
              <a:rPr lang="it-IT" dirty="0"/>
              <a:t>Domanda</a:t>
            </a:r>
          </a:p>
        </p:txBody>
      </p:sp>
    </p:spTree>
    <p:extLst>
      <p:ext uri="{BB962C8B-B14F-4D97-AF65-F5344CB8AC3E}">
        <p14:creationId xmlns:p14="http://schemas.microsoft.com/office/powerpoint/2010/main" val="2934693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DE9FB-0D26-440D-8D5D-F67BE24CDCE4}"/>
              </a:ext>
            </a:extLst>
          </p:cNvPr>
          <p:cNvSpPr>
            <a:spLocks noGrp="1"/>
          </p:cNvSpPr>
          <p:nvPr>
            <p:ph type="title"/>
          </p:nvPr>
        </p:nvSpPr>
        <p:spPr>
          <a:xfrm>
            <a:off x="685800" y="914401"/>
            <a:ext cx="7772400" cy="2456120"/>
          </a:xfrm>
        </p:spPr>
        <p:txBody>
          <a:bodyPr>
            <a:noAutofit/>
          </a:bodyPr>
          <a:lstStyle/>
          <a:p>
            <a:r>
              <a:rPr lang="it-IT" sz="3200" dirty="0"/>
              <a:t>«LA FILOSOFIA» </a:t>
            </a:r>
            <a:br>
              <a:rPr lang="it-IT" sz="3200" dirty="0"/>
            </a:br>
            <a:r>
              <a:rPr lang="it-IT" sz="3200" b="1" dirty="0">
                <a:solidFill>
                  <a:schemeClr val="accent6"/>
                </a:solidFill>
              </a:rPr>
              <a:t>=</a:t>
            </a:r>
            <a:br>
              <a:rPr lang="it-IT" sz="3200" dirty="0"/>
            </a:br>
            <a:r>
              <a:rPr lang="it-IT" sz="2800" dirty="0"/>
              <a:t>«Approccio filosofico»</a:t>
            </a:r>
            <a:br>
              <a:rPr lang="it-IT" sz="2800" dirty="0"/>
            </a:br>
            <a:r>
              <a:rPr lang="it-IT" sz="2800" b="1" dirty="0">
                <a:solidFill>
                  <a:schemeClr val="accent6"/>
                </a:solidFill>
              </a:rPr>
              <a:t>=</a:t>
            </a:r>
            <a:br>
              <a:rPr lang="it-IT" sz="2800" dirty="0"/>
            </a:br>
            <a:r>
              <a:rPr lang="it-IT" sz="2800" dirty="0"/>
              <a:t>«</a:t>
            </a:r>
            <a:r>
              <a:rPr lang="it-IT" sz="2800" dirty="0">
                <a:solidFill>
                  <a:srgbClr val="3E3F3E"/>
                </a:solidFill>
                <a:latin typeface="Crimson Text"/>
              </a:rPr>
              <a:t>M</a:t>
            </a:r>
            <a:r>
              <a:rPr lang="it-IT" sz="2800" b="0" i="0" dirty="0">
                <a:solidFill>
                  <a:srgbClr val="3E3F3E"/>
                </a:solidFill>
                <a:effectLst/>
                <a:latin typeface="Crimson Text"/>
              </a:rPr>
              <a:t>etodo o atteggiamento mentale o prospettiva particolare con cui si affronta </a:t>
            </a:r>
            <a:r>
              <a:rPr lang="it-IT" sz="2800" b="1" i="0" dirty="0">
                <a:solidFill>
                  <a:schemeClr val="accent6"/>
                </a:solidFill>
                <a:effectLst/>
                <a:latin typeface="Crimson Text"/>
              </a:rPr>
              <a:t>lo studio di un problema</a:t>
            </a:r>
            <a:r>
              <a:rPr lang="it-IT" sz="2800" dirty="0"/>
              <a:t>»</a:t>
            </a:r>
            <a:br>
              <a:rPr lang="it-IT" sz="2800" dirty="0"/>
            </a:br>
            <a:br>
              <a:rPr lang="it-IT" sz="2800" dirty="0"/>
            </a:br>
            <a:r>
              <a:rPr lang="it-IT" sz="2000" dirty="0"/>
              <a:t>Un approccio filosofico inserito in un nuovo paradigma didattico</a:t>
            </a:r>
            <a:br>
              <a:rPr lang="it-IT" sz="2000" dirty="0"/>
            </a:br>
            <a:br>
              <a:rPr lang="it-IT" sz="2000" dirty="0"/>
            </a:br>
            <a:endParaRPr lang="it-IT" sz="2000" dirty="0"/>
          </a:p>
        </p:txBody>
      </p:sp>
      <p:sp>
        <p:nvSpPr>
          <p:cNvPr id="3" name="Sottotitolo 2">
            <a:extLst>
              <a:ext uri="{FF2B5EF4-FFF2-40B4-BE49-F238E27FC236}">
                <a16:creationId xmlns:a16="http://schemas.microsoft.com/office/drawing/2014/main" id="{F6CFF6D4-06B9-4113-80C0-876365E8004B}"/>
              </a:ext>
            </a:extLst>
          </p:cNvPr>
          <p:cNvSpPr>
            <a:spLocks noGrp="1"/>
          </p:cNvSpPr>
          <p:nvPr>
            <p:ph type="body" sz="quarter" idx="1"/>
          </p:nvPr>
        </p:nvSpPr>
        <p:spPr>
          <a:xfrm>
            <a:off x="1371600" y="3870250"/>
            <a:ext cx="6400800" cy="818707"/>
          </a:xfrm>
        </p:spPr>
        <p:txBody>
          <a:bodyPr>
            <a:normAutofit fontScale="77500" lnSpcReduction="20000"/>
          </a:bodyPr>
          <a:lstStyle/>
          <a:p>
            <a:pPr marL="457200" indent="-457200">
              <a:buFont typeface="Wingdings" panose="05000000000000000000" pitchFamily="2" charset="2"/>
              <a:buChar char="v"/>
            </a:pPr>
            <a:r>
              <a:rPr lang="it-IT" dirty="0"/>
              <a:t>FARE FILOSOFIA </a:t>
            </a:r>
          </a:p>
          <a:p>
            <a:pPr marL="457200" indent="-457200">
              <a:buFont typeface="Wingdings" panose="05000000000000000000" pitchFamily="2" charset="2"/>
              <a:buChar char="v"/>
            </a:pPr>
            <a:r>
              <a:rPr lang="it-IT" dirty="0"/>
              <a:t>COMPETENZE TRASVERSALI</a:t>
            </a:r>
          </a:p>
        </p:txBody>
      </p:sp>
    </p:spTree>
    <p:extLst>
      <p:ext uri="{BB962C8B-B14F-4D97-AF65-F5344CB8AC3E}">
        <p14:creationId xmlns:p14="http://schemas.microsoft.com/office/powerpoint/2010/main" val="563044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B235E-2512-45F1-9E52-C062417F7819}"/>
              </a:ext>
            </a:extLst>
          </p:cNvPr>
          <p:cNvSpPr>
            <a:spLocks noGrp="1"/>
          </p:cNvSpPr>
          <p:nvPr>
            <p:ph type="title"/>
          </p:nvPr>
        </p:nvSpPr>
        <p:spPr/>
        <p:txBody>
          <a:bodyPr/>
          <a:lstStyle/>
          <a:p>
            <a:r>
              <a:rPr lang="it-IT" dirty="0"/>
              <a:t>Quale il ruolo della FILOSOFIA</a:t>
            </a:r>
          </a:p>
        </p:txBody>
      </p:sp>
      <p:sp>
        <p:nvSpPr>
          <p:cNvPr id="3" name="Segnaposto testo 2">
            <a:extLst>
              <a:ext uri="{FF2B5EF4-FFF2-40B4-BE49-F238E27FC236}">
                <a16:creationId xmlns:a16="http://schemas.microsoft.com/office/drawing/2014/main" id="{ECAFA1CB-7101-4C76-A39D-5CFF29118A10}"/>
              </a:ext>
            </a:extLst>
          </p:cNvPr>
          <p:cNvSpPr>
            <a:spLocks noGrp="1"/>
          </p:cNvSpPr>
          <p:nvPr>
            <p:ph type="body" idx="1"/>
          </p:nvPr>
        </p:nvSpPr>
        <p:spPr/>
        <p:txBody>
          <a:bodyPr>
            <a:normAutofit/>
          </a:bodyPr>
          <a:lstStyle/>
          <a:p>
            <a:pPr marL="0" indent="0">
              <a:buNone/>
            </a:pPr>
            <a:endParaRPr lang="it-IT" sz="1800" i="1" dirty="0"/>
          </a:p>
          <a:p>
            <a:pPr marL="0" indent="0">
              <a:buNone/>
            </a:pPr>
            <a:r>
              <a:rPr lang="it-IT" sz="1800" i="1" dirty="0"/>
              <a:t>«La filosofia , intesa come disciplina che insegna </a:t>
            </a:r>
            <a:r>
              <a:rPr lang="it-IT" sz="1800" b="1" i="1" dirty="0"/>
              <a:t>a ragionare correttamente e a costruire argomentazioni e strategie comunicative </a:t>
            </a:r>
            <a:r>
              <a:rPr lang="it-IT" sz="1800" i="1" dirty="0"/>
              <a:t>giustificabili offre gli spazi e gli strumenti per una rielaborazione metodologica necessaria perché le singole discipline si identifichino in un modello flessibile, che consenta di potenziare le competenze argomentative e comunicative trasversali, dentro le quali si possono poi sviluppare le consapevolezze epistemologiche disciplinari»</a:t>
            </a:r>
          </a:p>
          <a:p>
            <a:pPr marL="0" indent="0">
              <a:buNone/>
            </a:pPr>
            <a:endParaRPr lang="it-IT" sz="1800" i="1" dirty="0"/>
          </a:p>
          <a:p>
            <a:pPr marL="0" indent="0">
              <a:buNone/>
            </a:pPr>
            <a:r>
              <a:rPr lang="it-IT" sz="1400" dirty="0"/>
              <a:t>                                       (Guida ai progetti di didattica integrata, a cura di Simona Chinelli, Garzanti 2013)</a:t>
            </a:r>
          </a:p>
        </p:txBody>
      </p:sp>
    </p:spTree>
    <p:extLst>
      <p:ext uri="{BB962C8B-B14F-4D97-AF65-F5344CB8AC3E}">
        <p14:creationId xmlns:p14="http://schemas.microsoft.com/office/powerpoint/2010/main" val="12386334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D64F18-8774-50F5-9F9E-8B668DF6875A}"/>
              </a:ext>
            </a:extLst>
          </p:cNvPr>
          <p:cNvSpPr>
            <a:spLocks noGrp="1"/>
          </p:cNvSpPr>
          <p:nvPr>
            <p:ph type="title"/>
          </p:nvPr>
        </p:nvSpPr>
        <p:spPr/>
        <p:txBody>
          <a:bodyPr/>
          <a:lstStyle/>
          <a:p>
            <a:r>
              <a:rPr lang="it-IT" dirty="0"/>
              <a:t>Circoscrivendo il campo …</a:t>
            </a:r>
          </a:p>
        </p:txBody>
      </p:sp>
      <p:sp>
        <p:nvSpPr>
          <p:cNvPr id="3" name="Segnaposto testo 2">
            <a:extLst>
              <a:ext uri="{FF2B5EF4-FFF2-40B4-BE49-F238E27FC236}">
                <a16:creationId xmlns:a16="http://schemas.microsoft.com/office/drawing/2014/main" id="{E86F7DCE-3C4B-39E3-559B-93BF6A04AD49}"/>
              </a:ext>
            </a:extLst>
          </p:cNvPr>
          <p:cNvSpPr>
            <a:spLocks noGrp="1"/>
          </p:cNvSpPr>
          <p:nvPr>
            <p:ph type="body" idx="1"/>
          </p:nvPr>
        </p:nvSpPr>
        <p:spPr/>
        <p:txBody>
          <a:bodyPr>
            <a:normAutofit/>
          </a:bodyPr>
          <a:lstStyle/>
          <a:p>
            <a:pPr marL="0" indent="0" algn="ctr">
              <a:buNone/>
            </a:pPr>
            <a:r>
              <a:rPr lang="it-IT" dirty="0"/>
              <a:t>«</a:t>
            </a:r>
            <a:r>
              <a:rPr lang="it-IT" i="1" dirty="0"/>
              <a:t>E’ nelle trame dell’argomentazione scientifica ed etica che si può disegnare una strategia laboratoriale attorno alla quale azionare i meccanismi di una didattica integrata»</a:t>
            </a:r>
          </a:p>
          <a:p>
            <a:pPr marL="0" indent="0" algn="ctr">
              <a:buNone/>
            </a:pPr>
            <a:endParaRPr lang="it-IT" sz="1200" dirty="0"/>
          </a:p>
          <a:p>
            <a:pPr marL="0" indent="0" algn="ctr">
              <a:buNone/>
            </a:pPr>
            <a:r>
              <a:rPr lang="it-IT" sz="1200" dirty="0"/>
              <a:t>«Guida ai progetti di </a:t>
            </a:r>
            <a:r>
              <a:rPr lang="it-IT" sz="1200" b="1" dirty="0"/>
              <a:t>didattica integrata»</a:t>
            </a:r>
            <a:r>
              <a:rPr lang="it-IT" sz="1200" dirty="0"/>
              <a:t> a cura di Simona Chinelli, Garzanti Scuola, 2013</a:t>
            </a:r>
          </a:p>
          <a:p>
            <a:endParaRPr lang="it-IT" sz="1200" dirty="0"/>
          </a:p>
          <a:p>
            <a:pPr marL="0" indent="0" algn="ctr">
              <a:buNone/>
            </a:pPr>
            <a:endParaRPr lang="it-IT" i="1" dirty="0"/>
          </a:p>
          <a:p>
            <a:endParaRPr lang="it-IT" dirty="0"/>
          </a:p>
        </p:txBody>
      </p:sp>
    </p:spTree>
    <p:extLst>
      <p:ext uri="{BB962C8B-B14F-4D97-AF65-F5344CB8AC3E}">
        <p14:creationId xmlns:p14="http://schemas.microsoft.com/office/powerpoint/2010/main" val="2437172389"/>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6978EF2025B554DB051D4011EFDA52C" ma:contentTypeVersion="14" ma:contentTypeDescription="Creare un nuovo documento." ma:contentTypeScope="" ma:versionID="b56bcc3fff1d222a99f39dcfbe4c8130">
  <xsd:schema xmlns:xsd="http://www.w3.org/2001/XMLSchema" xmlns:xs="http://www.w3.org/2001/XMLSchema" xmlns:p="http://schemas.microsoft.com/office/2006/metadata/properties" xmlns:ns2="5e3afe80-204a-4b8f-920a-2b34606b5915" xmlns:ns3="38676af7-6285-4940-95d0-3a42549a01e1" targetNamespace="http://schemas.microsoft.com/office/2006/metadata/properties" ma:root="true" ma:fieldsID="09792debae25048302ca36350d315172" ns2:_="" ns3:_="">
    <xsd:import namespace="5e3afe80-204a-4b8f-920a-2b34606b5915"/>
    <xsd:import namespace="38676af7-6285-4940-95d0-3a42549a01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afe80-204a-4b8f-920a-2b34606b5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a087d216-9da7-4ca6-a432-9e625d0d44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676af7-6285-4940-95d0-3a42549a01e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ca6d840-2679-4a0a-8d62-8809983cd88f}" ma:internalName="TaxCatchAll" ma:showField="CatchAllData" ma:web="38676af7-6285-4940-95d0-3a42549a01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3afe80-204a-4b8f-920a-2b34606b5915">
      <Terms xmlns="http://schemas.microsoft.com/office/infopath/2007/PartnerControls"/>
    </lcf76f155ced4ddcb4097134ff3c332f>
    <TaxCatchAll xmlns="38676af7-6285-4940-95d0-3a42549a01e1" xsi:nil="true"/>
  </documentManagement>
</p:properties>
</file>

<file path=customXml/itemProps1.xml><?xml version="1.0" encoding="utf-8"?>
<ds:datastoreItem xmlns:ds="http://schemas.openxmlformats.org/officeDocument/2006/customXml" ds:itemID="{FF40ED35-0EE0-4B9C-838B-C5857E1BA35D}"/>
</file>

<file path=customXml/itemProps2.xml><?xml version="1.0" encoding="utf-8"?>
<ds:datastoreItem xmlns:ds="http://schemas.openxmlformats.org/officeDocument/2006/customXml" ds:itemID="{852F3C96-741B-4161-90D5-3121FD8FCB9B}"/>
</file>

<file path=customXml/itemProps3.xml><?xml version="1.0" encoding="utf-8"?>
<ds:datastoreItem xmlns:ds="http://schemas.openxmlformats.org/officeDocument/2006/customXml" ds:itemID="{9199769B-8C50-49C3-987E-F2D96BA20C80}"/>
</file>

<file path=docProps/app.xml><?xml version="1.0" encoding="utf-8"?>
<Properties xmlns="http://schemas.openxmlformats.org/officeDocument/2006/extended-properties" xmlns:vt="http://schemas.openxmlformats.org/officeDocument/2006/docPropsVTypes">
  <TotalTime>458</TotalTime>
  <Words>1681</Words>
  <Application>Microsoft Office PowerPoint</Application>
  <PresentationFormat>Presentazione su schermo (16:9)</PresentationFormat>
  <Paragraphs>179</Paragraphs>
  <Slides>28</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28</vt:i4>
      </vt:variant>
    </vt:vector>
  </HeadingPairs>
  <TitlesOfParts>
    <vt:vector size="37" baseType="lpstr">
      <vt:lpstr>Apple Casual</vt:lpstr>
      <vt:lpstr>Arial</vt:lpstr>
      <vt:lpstr>Calibri</vt:lpstr>
      <vt:lpstr>Crimson Text</vt:lpstr>
      <vt:lpstr>Helvetica</vt:lpstr>
      <vt:lpstr>Raleway</vt:lpstr>
      <vt:lpstr>Times New Roman</vt:lpstr>
      <vt:lpstr>Wingdings</vt:lpstr>
      <vt:lpstr>Tema di Office</vt:lpstr>
      <vt:lpstr>Presentazione standard di PowerPoint</vt:lpstr>
      <vt:lpstr>Presentazione standard di PowerPoint</vt:lpstr>
      <vt:lpstr>QUAL è STATO IL PERCORSO CHE MI HA PORTATO AD UTILIZZARE GLI STRUMENTI FILOSOFICI IN UN its?</vt:lpstr>
      <vt:lpstr>Le tappe</vt:lpstr>
      <vt:lpstr>La fase della «messa a sistema regionale»</vt:lpstr>
      <vt:lpstr>Qual E’la relazione tra l’applicazione della filosofia all’ambito scientifico/tecnologico e la didattica integrata?</vt:lpstr>
      <vt:lpstr>«LA FILOSOFIA»  = «Approccio filosofico» = «Metodo o atteggiamento mentale o prospettiva particolare con cui si affronta lo studio di un problema»  Un approccio filosofico inserito in un nuovo paradigma didattico  </vt:lpstr>
      <vt:lpstr>Quale il ruolo della FILOSOFIA</vt:lpstr>
      <vt:lpstr>Circoscrivendo il campo …</vt:lpstr>
      <vt:lpstr>Approccio metodologico</vt:lpstr>
      <vt:lpstr>Quali concretamente le strade per operare in una dimensione formativa in cui l’approccio filosofico sia integrato al sapere tecnico-scientifico in una scuola secondaria di secondo grado e in un ITS? </vt:lpstr>
      <vt:lpstr>Es: impostazione dell’insegnamento della filosofia in un liceo scientifico</vt:lpstr>
      <vt:lpstr>La condivisione di nuclei organizzatori con il consiglio di classe</vt:lpstr>
      <vt:lpstr> Selezione degli strumenti per il livello istituzionale e il dispositivo laboratoriale</vt:lpstr>
      <vt:lpstr>Per quanto riguarda la «fenomenologia delle parole»</vt:lpstr>
      <vt:lpstr>Alcune precisazioni…</vt:lpstr>
      <vt:lpstr>Partiamo dalla scuola</vt:lpstr>
      <vt:lpstr>Quali i livelli d’intervento della Filosofia negli ITS?</vt:lpstr>
      <vt:lpstr>I livelli d’intervento</vt:lpstr>
      <vt:lpstr>UN CASO CONCRETO: QUALE L’ESPERIENZA ALL’ITS «nuove TECNOLOGIE PER LA VITA» DI BERGAMO</vt:lpstr>
      <vt:lpstr>IL PROGRAMMA DEL CORSO TRASFERIMENTO TECNOLOGICO </vt:lpstr>
      <vt:lpstr>Trasferimento tecnologico</vt:lpstr>
      <vt:lpstr>I RIFERIMENTI disciplinari  del docente di Filosofia</vt:lpstr>
      <vt:lpstr>Trasferimento tecnologico nel periodo della pandemia</vt:lpstr>
      <vt:lpstr>Il riferimento metodologico:  il dispositivo della DIDATTICA INTEGRATA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Chinelli Simona</cp:lastModifiedBy>
  <cp:revision>13</cp:revision>
  <dcterms:modified xsi:type="dcterms:W3CDTF">2022-07-11T14:03:12Z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0x01010036978EF2025B554DB051D4011EFDA52C</vt:lpwstr>
  </property>
</Properties>
</file>