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CU2kKG2DLfWFRcV7SjIuA1HFG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Raleway-bold.fntdata"/><Relationship Id="rId26" Type="http://schemas.openxmlformats.org/officeDocument/2006/relationships/customXml" Target="../customXml/item1.xml"/><Relationship Id="rId21" Type="http://schemas.openxmlformats.org/officeDocument/2006/relationships/font" Target="fonts/HelveticaNeue-regular.fntdata"/><Relationship Id="rId3" Type="http://schemas.openxmlformats.org/officeDocument/2006/relationships/presProps" Target="presProps.xml"/><Relationship Id="rId25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Raleway-regular.fntdata"/><Relationship Id="rId20" Type="http://schemas.openxmlformats.org/officeDocument/2006/relationships/font" Target="fonts/Raleway-bold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Raleway-italic.fntdata"/><Relationship Id="rId22" Type="http://schemas.openxmlformats.org/officeDocument/2006/relationships/font" Target="fonts/HelveticaNeue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2" type="body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>
  <p:cSld name="Contenuto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hyperlink" Target="http://drive.google.com/file/d/1fqJ1IcAL2qsfCgdil0fgjL7L-crvwcqz/view" TargetMode="External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idx="4294967295" type="sldNum"/>
          </p:nvPr>
        </p:nvSpPr>
        <p:spPr>
          <a:xfrm>
            <a:off x="8505420" y="4780033"/>
            <a:ext cx="181381" cy="248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type="title"/>
          </p:nvPr>
        </p:nvSpPr>
        <p:spPr>
          <a:xfrm>
            <a:off x="278297" y="335179"/>
            <a:ext cx="4293703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aleway"/>
              <a:buNone/>
            </a:pPr>
            <a:r>
              <a:rPr lang="it-IT" sz="24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Elaborati</a:t>
            </a:r>
            <a:r>
              <a:rPr lang="it-IT" sz="240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it-IT" sz="24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degli studenti</a:t>
            </a:r>
            <a:endParaRPr/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4">
            <a:alphaModFix/>
          </a:blip>
          <a:srcRect b="3981" l="5217" r="4834" t="9276"/>
          <a:stretch/>
        </p:blipFill>
        <p:spPr>
          <a:xfrm>
            <a:off x="392191" y="1282262"/>
            <a:ext cx="3896928" cy="2818551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5">
            <a:alphaModFix/>
          </a:blip>
          <a:srcRect b="4232" l="5180" r="2806" t="0"/>
          <a:stretch/>
        </p:blipFill>
        <p:spPr>
          <a:xfrm>
            <a:off x="4560364" y="1268059"/>
            <a:ext cx="4293703" cy="224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6">
            <a:alphaModFix/>
          </a:blip>
          <a:srcRect b="20925" l="0" r="0" t="11400"/>
          <a:stretch/>
        </p:blipFill>
        <p:spPr>
          <a:xfrm>
            <a:off x="8126750" y="1268058"/>
            <a:ext cx="727317" cy="106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/>
          <p:cNvPicPr preferRelativeResize="0"/>
          <p:nvPr/>
        </p:nvPicPr>
        <p:blipFill rotWithShape="1">
          <a:blip r:embed="rId7">
            <a:alphaModFix/>
          </a:blip>
          <a:srcRect b="68099" l="57779" r="1301" t="0"/>
          <a:stretch/>
        </p:blipFill>
        <p:spPr>
          <a:xfrm>
            <a:off x="5549462" y="3369327"/>
            <a:ext cx="3304605" cy="731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/>
          <p:nvPr/>
        </p:nvSpPr>
        <p:spPr>
          <a:xfrm>
            <a:off x="289985" y="758766"/>
            <a:ext cx="5895761" cy="820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Raleway"/>
              <a:buNone/>
            </a:pPr>
            <a:r>
              <a:rPr b="1" i="0" lang="it-IT" sz="2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Punti di forza della sperimentazione</a:t>
            </a:r>
            <a:br>
              <a:rPr b="1" i="0" lang="it-IT" sz="27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it-IT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9" name="Google Shape;129;p11"/>
          <p:cNvSpPr txBox="1"/>
          <p:nvPr/>
        </p:nvSpPr>
        <p:spPr>
          <a:xfrm>
            <a:off x="300495" y="1275169"/>
            <a:ext cx="5895760" cy="298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7F7F7F"/>
              </a:buClr>
              <a:buSzPts val="1200"/>
              <a:buFont typeface="Raleway"/>
              <a:buNone/>
            </a:pP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L'esposizione di restituzione orale degli elaborati  è stata molto soddisfacente, dal momento che gli alunni sono riusciti a far emergere il modo in cui hanno ragionato, interpretato e ampliato la loro capacità di comprendere la parola COMUNICAZIONE in contesti diversi.  L’obiettivo principale è stato quindi quello di esercitare le </a:t>
            </a:r>
            <a:r>
              <a:rPr b="1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capacità maieutiche </a:t>
            </a: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degli studenti mediante il </a:t>
            </a:r>
            <a:r>
              <a:rPr b="1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confronto orale </a:t>
            </a: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sui testi, </a:t>
            </a:r>
            <a:r>
              <a:rPr b="1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l’ascolto costruttivo</a:t>
            </a: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la produzione di una </a:t>
            </a:r>
            <a:r>
              <a:rPr b="1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rielaborazione condivisa </a:t>
            </a: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in cui far emergere le riflessioni e i giudizi dei gruppi.  La sperimentazione è stata inserita nella programmazione disciplinare annuale di lettere e di  educazione alla cittadinanza. L’esperienza ha rafforzato le </a:t>
            </a:r>
            <a:r>
              <a:rPr b="1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competenze personali e sociali </a:t>
            </a: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degli alunni: la </a:t>
            </a:r>
            <a:r>
              <a:rPr b="1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curiosità</a:t>
            </a: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 verso la nuova proposta ha creato le condizioni adatte a </a:t>
            </a:r>
            <a:r>
              <a:rPr b="1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lavorare bene in gruppo</a:t>
            </a:r>
            <a:r>
              <a:rPr b="0" i="0" lang="it-IT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in un’ottica inclusiva, mentre la necessità di rispettare le tempistiche prestabilite per la restituzione ha aiutato gli studenti a gestire i tempi di lavoro e di organizzazione.</a:t>
            </a:r>
            <a:endParaRPr b="0" i="0" sz="1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4">
            <a:alphaModFix/>
          </a:blip>
          <a:srcRect b="23461" l="38036" r="4201" t="0"/>
          <a:stretch/>
        </p:blipFill>
        <p:spPr>
          <a:xfrm>
            <a:off x="6408866" y="1359775"/>
            <a:ext cx="2445149" cy="18646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 txBox="1"/>
          <p:nvPr/>
        </p:nvSpPr>
        <p:spPr>
          <a:xfrm>
            <a:off x="4225159" y="4025520"/>
            <a:ext cx="2034909" cy="3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None/>
            </a:pPr>
            <a:r>
              <a:rPr b="1" i="1" lang="it-IT" sz="14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Grazie per l’attenzione!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/>
        </p:nvSpPr>
        <p:spPr>
          <a:xfrm>
            <a:off x="289207" y="2957397"/>
            <a:ext cx="8411613" cy="523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Raleway"/>
              <a:buNone/>
            </a:pPr>
            <a:r>
              <a:rPr b="1" i="0" lang="it-IT" sz="28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Comunicazione</a:t>
            </a:r>
            <a:endParaRPr b="1" i="0" sz="28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303538" y="3456743"/>
            <a:ext cx="8397281" cy="584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aleway"/>
              <a:buNone/>
            </a:pPr>
            <a:r>
              <a:rPr b="0" i="0" lang="it-IT" sz="18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Prof.ssa Stella Caporale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aleway"/>
              <a:buNone/>
            </a:pPr>
            <a:r>
              <a:rPr b="0" i="0" lang="it-IT" sz="1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Scuola Secondaria di I grado Einstein- Reggio Emilia</a:t>
            </a:r>
            <a:endParaRPr b="0" i="0" sz="14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326135" y="739588"/>
            <a:ext cx="3371775" cy="10546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Raleway"/>
              <a:buNone/>
            </a:pPr>
            <a:r>
              <a:rPr lang="it-IT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Perché sperimentare?</a:t>
            </a:r>
            <a:br>
              <a:rPr lang="it-IT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it-IT" sz="2800">
                <a:solidFill>
                  <a:srgbClr val="3F3F3F"/>
                </a:solidFill>
              </a:rPr>
              <a:t> </a:t>
            </a:r>
            <a:endParaRPr/>
          </a:p>
        </p:txBody>
      </p:sp>
      <p:sp>
        <p:nvSpPr>
          <p:cNvPr id="54" name="Google Shape;54;p3"/>
          <p:cNvSpPr txBox="1"/>
          <p:nvPr>
            <p:ph idx="1" type="body"/>
          </p:nvPr>
        </p:nvSpPr>
        <p:spPr>
          <a:xfrm>
            <a:off x="4405961" y="823343"/>
            <a:ext cx="4260962" cy="3496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-271462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sz="4500"/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1"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Confronto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Positivo incrocio di competenze (gruppo Indire, docente, studenti)  che attraverso il confronto reciproco si sono attivate e rinforzate a vicenda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5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1"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Conoscenza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Affrontare problemi e porre domande presenta una sfida e aguzza l’ingegno degli </a:t>
            </a:r>
            <a:r>
              <a:rPr i="1"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studenti</a:t>
            </a:r>
            <a:r>
              <a:rPr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in misura senza precedenti. (Z. Bauman)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56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b="1"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Condivisione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it-IT" sz="5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Consentire al lavoro d’aula, al pensiero degli studenti di uscire dai confini in cui solitamente è circoscritto</a:t>
            </a:r>
            <a:endParaRPr/>
          </a:p>
          <a:p>
            <a:pPr indent="-271462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sz="4500"/>
          </a:p>
          <a:p>
            <a:pPr indent="-314325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sz="1800"/>
          </a:p>
          <a:p>
            <a:pPr indent="-2921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 b="7692" l="0" r="0" t="29565"/>
          <a:stretch/>
        </p:blipFill>
        <p:spPr>
          <a:xfrm>
            <a:off x="326135" y="1654003"/>
            <a:ext cx="3600406" cy="169527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56" name="Google Shape;56;p3"/>
          <p:cNvSpPr txBox="1"/>
          <p:nvPr/>
        </p:nvSpPr>
        <p:spPr>
          <a:xfrm>
            <a:off x="287597" y="3491641"/>
            <a:ext cx="3878654" cy="584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aleway"/>
              <a:buNone/>
            </a:pPr>
            <a:r>
              <a:rPr b="0" i="0" lang="it-IT" sz="16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Un ambiente di apprendimento che suscita curiosità</a:t>
            </a:r>
            <a:endParaRPr b="0" i="0" sz="1600" u="none" cap="none" strike="noStrik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>
            <p:ph type="title"/>
          </p:nvPr>
        </p:nvSpPr>
        <p:spPr>
          <a:xfrm>
            <a:off x="413303" y="739588"/>
            <a:ext cx="3371775" cy="883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Raleway"/>
              <a:buNone/>
            </a:pPr>
            <a:br>
              <a:rPr lang="it-IT" sz="2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it-IT" sz="2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it-IT" sz="2700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La scelta della parola</a:t>
            </a:r>
            <a:br>
              <a:rPr lang="it-IT" sz="2700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it-IT" sz="2700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Comunicazione</a:t>
            </a:r>
            <a:endParaRPr sz="2700"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4356847" y="739588"/>
            <a:ext cx="4630243" cy="3496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t/>
            </a:r>
            <a:endParaRPr sz="4500"/>
          </a:p>
          <a:p>
            <a:pPr indent="-2286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1397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t/>
            </a: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>
            <a:off x="4182509" y="823961"/>
            <a:ext cx="4461017" cy="3495576"/>
            <a:chOff x="0" y="618"/>
            <a:chExt cx="4461017" cy="3495576"/>
          </a:xfrm>
        </p:grpSpPr>
        <p:sp>
          <p:nvSpPr>
            <p:cNvPr id="64" name="Google Shape;64;p4"/>
            <p:cNvSpPr/>
            <p:nvPr/>
          </p:nvSpPr>
          <p:spPr>
            <a:xfrm>
              <a:off x="0" y="2632236"/>
              <a:ext cx="4461017" cy="863958"/>
            </a:xfrm>
            <a:prstGeom prst="rect">
              <a:avLst/>
            </a:prstGeom>
            <a:gradFill>
              <a:gsLst>
                <a:gs pos="0">
                  <a:srgbClr val="FFBC8C"/>
                </a:gs>
                <a:gs pos="35000">
                  <a:srgbClr val="FFCFAE"/>
                </a:gs>
                <a:gs pos="100000">
                  <a:srgbClr val="FFE8DD"/>
                </a:gs>
              </a:gsLst>
              <a:lin ang="16200000" scaled="0"/>
            </a:gradFill>
            <a:ln>
              <a:noFill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 txBox="1"/>
            <p:nvPr/>
          </p:nvSpPr>
          <p:spPr>
            <a:xfrm>
              <a:off x="0" y="2632236"/>
              <a:ext cx="4461017" cy="863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Svelare nuovi campi semantici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aleway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La parola  è apparentemente familiare, nota, semplice, ma l’indagine è stata fruttuosa e appassionante. Il termine è infatti vicino alla dimensione “digitale” degli studenti, </a:t>
              </a:r>
              <a:r>
                <a:rPr lang="it-IT" sz="1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eppure</a:t>
              </a:r>
              <a:r>
                <a:rPr b="0" i="0" lang="it-IT" sz="10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presenta ampi campi da indagare e svelare</a:t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10800000">
              <a:off x="0" y="1316427"/>
              <a:ext cx="4461017" cy="1328768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FFC295"/>
                </a:gs>
                <a:gs pos="35000">
                  <a:srgbClr val="FFD3B5"/>
                </a:gs>
                <a:gs pos="100000">
                  <a:srgbClr val="FFEADF"/>
                </a:gs>
              </a:gsLst>
              <a:lin ang="16200000" scaled="0"/>
            </a:gradFill>
            <a:ln>
              <a:noFill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 txBox="1"/>
            <p:nvPr/>
          </p:nvSpPr>
          <p:spPr>
            <a:xfrm>
              <a:off x="0" y="1316427"/>
              <a:ext cx="4461017" cy="863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Misurare il valore nascosto della parola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aleway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Considerare la parola  in testi di varia epoca e natura, ha permesso  di innescare  una riflessione metacognitiva s</a:t>
              </a:r>
              <a:r>
                <a:rPr lang="it-IT" sz="1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u come </a:t>
              </a:r>
              <a:r>
                <a:rPr b="0" i="0" lang="it-IT" sz="10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gli studenti stessi comunicano quotidianamente</a:t>
              </a:r>
              <a:endPara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 rot="10800000">
              <a:off x="0" y="618"/>
              <a:ext cx="4461017" cy="1328768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FFD2AE"/>
                </a:gs>
                <a:gs pos="35000">
                  <a:srgbClr val="FFDDC5"/>
                </a:gs>
                <a:gs pos="100000">
                  <a:srgbClr val="FFEFE5"/>
                </a:gs>
              </a:gsLst>
              <a:lin ang="16200000" scaled="0"/>
            </a:gradFill>
            <a:ln>
              <a:noFill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 txBox="1"/>
            <p:nvPr/>
          </p:nvSpPr>
          <p:spPr>
            <a:xfrm>
              <a:off x="0" y="618"/>
              <a:ext cx="4461017" cy="863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Contesto classe e rispecchiamento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aleway"/>
                <a:buNone/>
              </a:pPr>
              <a:r>
                <a:rPr lang="it-IT" sz="1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R</a:t>
              </a:r>
              <a:r>
                <a:rPr b="0" i="0" lang="it-IT" sz="10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iflettere sulla profonda trasformazione che l’era digitale sta operando sul  modo di imparare, </a:t>
              </a:r>
              <a:r>
                <a:rPr lang="it-IT" sz="1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di </a:t>
              </a:r>
              <a:r>
                <a:rPr b="0" i="0" lang="it-IT" sz="10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entrare in contatto con gli altri e  trovare il giusto spazio per se stessi nella relazione</a:t>
              </a:r>
              <a:r>
                <a:rPr b="0" i="0" lang="it-IT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endParaRPr/>
            </a:p>
          </p:txBody>
        </p:sp>
      </p:grpSp>
      <p:pic>
        <p:nvPicPr>
          <p:cNvPr id="70" name="Google Shape;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303" y="1773914"/>
            <a:ext cx="3234023" cy="2493522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/>
          <p:nvPr>
            <p:ph idx="1" type="body"/>
          </p:nvPr>
        </p:nvSpPr>
        <p:spPr>
          <a:xfrm>
            <a:off x="3165225" y="908553"/>
            <a:ext cx="5700478" cy="3496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t/>
            </a:r>
            <a:endParaRPr sz="4500"/>
          </a:p>
          <a:p>
            <a:pPr indent="-2286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1397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 txBox="1"/>
          <p:nvPr>
            <p:ph type="title"/>
          </p:nvPr>
        </p:nvSpPr>
        <p:spPr>
          <a:xfrm>
            <a:off x="278297" y="204785"/>
            <a:ext cx="3008315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Raleway"/>
              <a:buNone/>
            </a:pPr>
            <a:r>
              <a:rPr lang="it-IT" sz="180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Le fasi del progetto </a:t>
            </a:r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308114" y="1083396"/>
            <a:ext cx="2623929" cy="3359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28600" lvl="0" marL="2286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AutoNum type="arabicPeriod"/>
            </a:pPr>
            <a:r>
              <a:rPr b="1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Fase preparatoria/esplorativa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Viene svelata alla classe la parola   COMUNICAZIONE e prende vita  un </a:t>
            </a:r>
            <a:r>
              <a:rPr b="1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brainstorming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sui significati e sulle varie definizioni della parola. La partecipazione è attiva e gli spunti forniti da questo primo momento di confronto collettivo sono molti: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b="0" i="1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….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comunicando conosco le persone….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…implica uno scambio, un’interazione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..si può comunicare anche con le canzoni o con i libri……anche con il corpo…..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….può ridurre le distanze…</a:t>
            </a:r>
            <a:endParaRPr b="0" i="1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70C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[DURATA 2 ore]. </a:t>
            </a:r>
            <a:endParaRPr b="0" i="0" sz="1000" u="none" cap="none" strike="noStrike">
              <a:solidFill>
                <a:srgbClr val="80008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5818744" y="993686"/>
            <a:ext cx="2838239" cy="3326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1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2. Fase di ascolto e contestualizzazione: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1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 Presentazione dei testi contenenti la parola COMUNICAZIONE: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-I. Calvino, 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 una notte d’inverno un viaggiatore</a:t>
            </a:r>
            <a:endParaRPr b="0" i="1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-Hermann Hesse, 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 cura</a:t>
            </a:r>
            <a:endParaRPr b="0" i="1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-Zygmunt Bauman, 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Amore liquido</a:t>
            </a:r>
            <a:endParaRPr b="0" i="1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-E. Goffman, Stigma. 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L’identità negata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-Adriano Fabris – 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Etica per le tecnologie dell’informazione e della comunicazione</a:t>
            </a:r>
            <a:endParaRPr b="0" i="1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Manifesto della comunicazione non ostile </a:t>
            </a:r>
            <a:endParaRPr b="0" i="1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Compito individuale: lettura esplorativa di uno specifico testo in base a competenze e affinità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70C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[DURATA 2 ore frontali + 1 ora  individuale]</a:t>
            </a:r>
            <a:endParaRPr b="0" i="0" sz="1000" u="none" cap="none" strike="noStrike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1599" y="959491"/>
            <a:ext cx="2391724" cy="175951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80" name="Google Shape;80;p5"/>
          <p:cNvPicPr preferRelativeResize="0"/>
          <p:nvPr/>
        </p:nvPicPr>
        <p:blipFill rotWithShape="1">
          <a:blip r:embed="rId5">
            <a:alphaModFix/>
          </a:blip>
          <a:srcRect b="31017" l="0" r="0" t="5602"/>
          <a:stretch/>
        </p:blipFill>
        <p:spPr>
          <a:xfrm>
            <a:off x="3165225" y="3034999"/>
            <a:ext cx="1376900" cy="12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6">
            <a:alphaModFix/>
          </a:blip>
          <a:srcRect b="20542" l="0" r="0" t="661"/>
          <a:stretch/>
        </p:blipFill>
        <p:spPr>
          <a:xfrm>
            <a:off x="4472350" y="3035000"/>
            <a:ext cx="1198450" cy="122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>
            <p:ph type="title"/>
          </p:nvPr>
        </p:nvSpPr>
        <p:spPr>
          <a:xfrm>
            <a:off x="278297" y="204785"/>
            <a:ext cx="3008315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Raleway"/>
              <a:buNone/>
            </a:pPr>
            <a:r>
              <a:rPr lang="it-IT" sz="240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Le fasi del progetto </a:t>
            </a:r>
            <a:endParaRPr/>
          </a:p>
        </p:txBody>
      </p:sp>
      <p:sp>
        <p:nvSpPr>
          <p:cNvPr id="87" name="Google Shape;87;p6"/>
          <p:cNvSpPr txBox="1"/>
          <p:nvPr/>
        </p:nvSpPr>
        <p:spPr>
          <a:xfrm>
            <a:off x="339283" y="1122666"/>
            <a:ext cx="3964500" cy="2579700"/>
          </a:xfrm>
          <a:prstGeom prst="rect">
            <a:avLst/>
          </a:prstGeom>
          <a:solidFill>
            <a:srgbClr val="EDEDED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3. Fase laboratoriale</a:t>
            </a:r>
            <a:r>
              <a:rPr b="0" i="0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b="1" i="0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Cosa fa l’alunno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Gli alunni lavorano in gruppo e  riflettono partendo dalle suggestioni suscitate dalla lettura individuale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-Si interrogano sull’adeguatezza delle loro idee e discutono costruttivamente per trovare soluzioni che permettano di valorizzare il contributo di tutti.  Si dedicano con impegno a questa analisi poiché dalle conclusioni prenderà avvio la rielaborazione creativa.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-A ciascun componente del gruppo viene assegnato un compito che</a:t>
            </a:r>
            <a:r>
              <a:rPr lang="it-IT" sz="10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concorrerà alla realizzazione dell’elaborato finale. Il capogruppo ha l’incarico di digitalizzare l’elaborato e </a:t>
            </a:r>
            <a:r>
              <a:rPr lang="it-IT" sz="1000">
                <a:latin typeface="Raleway"/>
                <a:ea typeface="Raleway"/>
                <a:cs typeface="Raleway"/>
                <a:sym typeface="Raleway"/>
              </a:rPr>
              <a:t>caricarlo 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 piattaforma condivisa.  		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4671450" y="1163525"/>
            <a:ext cx="4133400" cy="2472000"/>
          </a:xfrm>
          <a:prstGeom prst="rect">
            <a:avLst/>
          </a:prstGeom>
          <a:solidFill>
            <a:srgbClr val="DBDBDB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Cosa fa il docente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Il docente compone i gruppi e lascia libero spazio al confronto tra studenti, poi ascolta le conclusioni spontanee dei 4 gruppi sui testi di Goffman, Bauman, Calvino, Hesse</a:t>
            </a:r>
            <a:r>
              <a:rPr lang="it-IT" sz="1000">
                <a:latin typeface="Raleway"/>
                <a:ea typeface="Raleway"/>
                <a:cs typeface="Raleway"/>
                <a:sym typeface="Raleway"/>
              </a:rPr>
              <a:t>, Calvino.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- Fornisce una serie di domande guida per l’analisi dei contenuti e la corretta comprensione dei termini più complessi. </a:t>
            </a:r>
            <a:endParaRPr/>
          </a:p>
          <a:p>
            <a:pPr indent="-171450" lvl="0" marL="17145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Raleway"/>
              <a:buChar char="-"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Supporta i grupp</a:t>
            </a:r>
            <a:r>
              <a:rPr lang="it-IT" sz="1000"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in caso di necessità e, conclusa l’analisi, ascolta nuovamente le idee emerse; questo ispira il lavoro creativo che si articola in modo molto personale attraverso schemi, disegni, lettere agli autori, interpretazioni, cartelloni</a:t>
            </a:r>
            <a:r>
              <a:rPr b="0" i="0" lang="it-IT" sz="1000" u="none" cap="none" strike="noStrike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. 	  					                                                   [DURATA 3 ORE]</a:t>
            </a:r>
            <a:endParaRPr b="0" i="0" sz="1000" u="none" cap="none" strike="noStrike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347810" y="3870930"/>
            <a:ext cx="8478942" cy="553994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1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4. Fase valutativa</a:t>
            </a: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Discussione plenaria in presenza delle esperte Indire e esposizione degli   elaborati: gli accordi presi e la sintonia creatasi nel lavoro di gruppo, permette che i turni di parola funzionino adeguatamente. 									 </a:t>
            </a:r>
            <a:r>
              <a:rPr b="0" i="0" lang="it-IT" sz="1000" u="none" cap="none" strike="noStrike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[DURATA 2 ORE]</a:t>
            </a:r>
            <a:endParaRPr b="0" i="0" sz="1000" u="none" cap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869569" y="1163526"/>
            <a:ext cx="801884" cy="28839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263387" y="291080"/>
            <a:ext cx="4800599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aleway"/>
              <a:buNone/>
            </a:pPr>
            <a:r>
              <a:rPr lang="it-IT" sz="24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Elaborati degli studenti</a:t>
            </a:r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263387" y="1832288"/>
            <a:ext cx="8617225" cy="43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 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5517930" y="1469385"/>
            <a:ext cx="3362682" cy="156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200"/>
              <a:buFont typeface="Raleway"/>
              <a:buNone/>
            </a:pPr>
            <a:r>
              <a:rPr b="0" i="1" lang="it-IT" sz="1200" u="none" cap="none" strike="noStrike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«I Greci, i quali sembra fossero molto versati nell'uso di mezzi di </a:t>
            </a:r>
            <a:r>
              <a:rPr b="0" i="1" lang="it-IT" sz="1200" u="sng" cap="none" strike="noStrike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comunicazione</a:t>
            </a:r>
            <a:r>
              <a:rPr b="0" i="1" lang="it-IT" sz="1200" u="none" cap="none" strike="noStrike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 visiva, dettero origine alla parola "stigma" per indicare quei segni fisici che caratterizzano quel tanto di insolito e criticabile della condizione morale di chi li ha».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1252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200"/>
              <a:buFont typeface="Raleway"/>
              <a:buNone/>
            </a:pPr>
            <a:r>
              <a:rPr b="0" i="0" lang="it-IT" sz="1200" u="none" cap="none" strike="noStrike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E. Goffman. Stigma. </a:t>
            </a:r>
            <a:r>
              <a:rPr b="0" i="1" lang="it-IT" sz="1200" u="none" cap="none" strike="noStrike">
                <a:solidFill>
                  <a:srgbClr val="212529"/>
                </a:solidFill>
                <a:latin typeface="Raleway"/>
                <a:ea typeface="Raleway"/>
                <a:cs typeface="Raleway"/>
                <a:sym typeface="Raleway"/>
              </a:rPr>
              <a:t>L’identità negata. </a:t>
            </a:r>
            <a:endParaRPr b="0" i="1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7" title="E. Goffman. Stigma. L'identità negata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225" y="1469375"/>
            <a:ext cx="4378426" cy="24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278297" y="204785"/>
            <a:ext cx="4293703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aleway"/>
              <a:buNone/>
            </a:pPr>
            <a:r>
              <a:rPr lang="it-IT" sz="24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Elaborati degli studenti</a:t>
            </a:r>
            <a:endParaRPr/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297" y="1361661"/>
            <a:ext cx="4494414" cy="2892287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105" name="Google Shape;10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8161" y="695739"/>
            <a:ext cx="1900014" cy="35582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/>
        </p:nvSpPr>
        <p:spPr>
          <a:xfrm>
            <a:off x="6903625" y="2256239"/>
            <a:ext cx="1773300" cy="19977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 fontScale="77500" lnSpcReduction="20000"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«Jane Jacobs indica nella pura e semplice densità di </a:t>
            </a:r>
            <a:r>
              <a:rPr b="0" i="1" lang="it-IT" sz="1000" u="sng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comunicazione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umana la causa prima di quella irrequietezza tipicamente urbana. La densità di occupazione dello spazio produce una concentrazione dei bisogni. E così nelle città ci si pone domande che altrove non sorgono</a:t>
            </a:r>
            <a:r>
              <a:rPr i="1" lang="it-IT" sz="1000">
                <a:latin typeface="Raleway"/>
                <a:ea typeface="Raleway"/>
                <a:cs typeface="Raleway"/>
                <a:sym typeface="Raleway"/>
              </a:rPr>
              <a:t>, nascono problemi che in condizioni diverse la gente non ha mai dovuto affrontare. 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Affrontare problemi e porre domande presenta una sfida e aguzza l</a:t>
            </a:r>
            <a:r>
              <a:rPr i="1" lang="it-IT" sz="1000">
                <a:latin typeface="Raleway"/>
                <a:ea typeface="Raleway"/>
                <a:cs typeface="Raleway"/>
                <a:sym typeface="Raleway"/>
              </a:rPr>
              <a:t>’ingegno degli uomini in misura senza precedenti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».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Bauman- </a:t>
            </a:r>
            <a:r>
              <a:rPr b="0" i="1" lang="it-IT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Amore liquido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type="title"/>
          </p:nvPr>
        </p:nvSpPr>
        <p:spPr>
          <a:xfrm>
            <a:off x="414070" y="335997"/>
            <a:ext cx="3957372" cy="871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aleway"/>
              <a:buNone/>
            </a:pPr>
            <a:r>
              <a:rPr lang="it-IT" sz="24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Elaborati degli studenti </a:t>
            </a:r>
            <a:endParaRPr/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4">
            <a:alphaModFix/>
          </a:blip>
          <a:srcRect b="9679" l="7548" r="4483" t="12464"/>
          <a:stretch/>
        </p:blipFill>
        <p:spPr>
          <a:xfrm>
            <a:off x="414070" y="1417828"/>
            <a:ext cx="3957372" cy="262675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13" name="Google Shape;113;p9"/>
          <p:cNvSpPr txBox="1"/>
          <p:nvPr/>
        </p:nvSpPr>
        <p:spPr>
          <a:xfrm>
            <a:off x="6943624" y="1417828"/>
            <a:ext cx="1761600" cy="16173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1" lang="it-IT" sz="4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«Con che falsità insidiosa e demoniaca ci guardano quei mobili così simpatici, quei così benintenzionati tappeti, quelle gaie tappezzerie! Oh, il fatale, micidiale sogghigno di quelle sprangate porte di </a:t>
            </a:r>
            <a:r>
              <a:rPr b="0" i="1" lang="it-IT" sz="4000" u="sng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comunicazione</a:t>
            </a:r>
            <a:r>
              <a:rPr b="0" i="1" lang="it-IT" sz="4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con la camera accanto, </a:t>
            </a:r>
            <a:endParaRPr b="0" i="1" sz="4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it-IT" sz="4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H. Hesse – </a:t>
            </a:r>
            <a:r>
              <a:rPr b="0" i="1" lang="it-IT" sz="4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 cura</a:t>
            </a:r>
            <a:endParaRPr b="0" i="0" sz="4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999" y="1417828"/>
            <a:ext cx="2276061" cy="202041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78EF2025B554DB051D4011EFDA52C" ma:contentTypeVersion="14" ma:contentTypeDescription="Creare un nuovo documento." ma:contentTypeScope="" ma:versionID="b56bcc3fff1d222a99f39dcfbe4c8130">
  <xsd:schema xmlns:xsd="http://www.w3.org/2001/XMLSchema" xmlns:xs="http://www.w3.org/2001/XMLSchema" xmlns:p="http://schemas.microsoft.com/office/2006/metadata/properties" xmlns:ns2="5e3afe80-204a-4b8f-920a-2b34606b5915" xmlns:ns3="38676af7-6285-4940-95d0-3a42549a01e1" targetNamespace="http://schemas.microsoft.com/office/2006/metadata/properties" ma:root="true" ma:fieldsID="09792debae25048302ca36350d315172" ns2:_="" ns3:_="">
    <xsd:import namespace="5e3afe80-204a-4b8f-920a-2b34606b5915"/>
    <xsd:import namespace="38676af7-6285-4940-95d0-3a42549a0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afe80-204a-4b8f-920a-2b34606b5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6af7-6285-4940-95d0-3a42549a01e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d840-2679-4a0a-8d62-8809983cd88f}" ma:internalName="TaxCatchAll" ma:showField="CatchAllData" ma:web="38676af7-6285-4940-95d0-3a42549a0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3afe80-204a-4b8f-920a-2b34606b5915">
      <Terms xmlns="http://schemas.microsoft.com/office/infopath/2007/PartnerControls"/>
    </lcf76f155ced4ddcb4097134ff3c332f>
    <TaxCatchAll xmlns="38676af7-6285-4940-95d0-3a42549a01e1" xsi:nil="true"/>
  </documentManagement>
</p:properties>
</file>

<file path=customXml/itemProps1.xml><?xml version="1.0" encoding="utf-8"?>
<ds:datastoreItem xmlns:ds="http://schemas.openxmlformats.org/officeDocument/2006/customXml" ds:itemID="{63AA5B8A-B918-47A8-AFBC-2DBFBEF9AE33}"/>
</file>

<file path=customXml/itemProps2.xml><?xml version="1.0" encoding="utf-8"?>
<ds:datastoreItem xmlns:ds="http://schemas.openxmlformats.org/officeDocument/2006/customXml" ds:itemID="{CA039B6C-E934-4163-904E-6D88EF71507F}"/>
</file>

<file path=customXml/itemProps3.xml><?xml version="1.0" encoding="utf-8"?>
<ds:datastoreItem xmlns:ds="http://schemas.openxmlformats.org/officeDocument/2006/customXml" ds:itemID="{CB9D398F-7E81-432B-B610-A74BFF44135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STELLA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0x01010036978EF2025B554DB051D4011EFDA52C</vt:lpwstr>
  </property>
</Properties>
</file>