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_rels/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10.jpeg" ContentType="image/jpeg"/>
  <Override PartName="/ppt/media/image9.jpeg" ContentType="image/jpeg"/>
  <Override PartName="/ppt/media/image7.jpeg" ContentType="image/jpeg"/>
  <Override PartName="/ppt/media/image5.jpeg" ContentType="image/jpeg"/>
  <Override PartName="/ppt/media/image6.jpeg" ContentType="image/jpeg"/>
  <Override PartName="/ppt/media/image4.png" ContentType="image/png"/>
  <Override PartName="/ppt/media/image3.png" ContentType="image/png"/>
  <Override PartName="/ppt/media/image2.png" ContentType="image/png"/>
  <Override PartName="/ppt/media/image8.jpeg" ContentType="image/jpeg"/>
  <Override PartName="/ppt/media/image1.png" ContentType="image/png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_rels/presentation.xml.rels" ContentType="application/vnd.openxmlformats-package.relationships+xml"/>
  <Override PartName="/customXml/itemProps3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5143500"/>
  <p:notesSz cx="7559675" cy="10691812"/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1.xml"/><Relationship Id="rId1" Type="http://schemas.openxmlformats.org/officeDocument/2006/relationships/theme" Target="theme/theme1.xml"/><Relationship Id="rId6" Type="http://schemas.openxmlformats.org/officeDocument/2006/relationships/slide" Target="slides/slide3.xml"/><Relationship Id="rId11" Type="http://schemas.openxmlformats.org/officeDocument/2006/relationships/customXml" Target="../customXml/item2.xml"/><Relationship Id="rId5" Type="http://schemas.openxmlformats.org/officeDocument/2006/relationships/slide" Target="slides/slide2.xml"/><Relationship Id="rId10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444760" y="1200240"/>
            <a:ext cx="4253760" cy="339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920"/>
            <a:ext cx="8229240" cy="397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2973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339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339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973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0240"/>
            <a:ext cx="401580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973240"/>
            <a:ext cx="8229240" cy="16189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lIns="45720" rIns="45720" anchor="ctr"/>
          <a:p>
            <a:pPr algn="ctr">
              <a:lnSpc>
                <a:spcPct val="100000"/>
              </a:lnSpc>
            </a:pPr>
            <a:r>
              <a:rPr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Titolo Testo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1371600" y="2914560"/>
            <a:ext cx="6400440" cy="1314000"/>
          </a:xfrm>
          <a:prstGeom prst="rect">
            <a:avLst/>
          </a:prstGeom>
        </p:spPr>
        <p:txBody>
          <a:bodyPr lIns="45720" rIns="4572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Fai clic per modificare il formato del testo della struttura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3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Secondo livello struttura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Terzo livello struttura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3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Quarto livello struttura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Quinto livello struttura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Sesto livello struttura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3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Settimo livello strutturaCorpo livello uno</a:t>
            </a:r>
            <a:endParaRPr/>
          </a:p>
          <a:p>
            <a:pPr algn="ctr"/>
            <a:r>
              <a:rPr lang="it-IT" sz="3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due</a:t>
            </a:r>
            <a:endParaRPr/>
          </a:p>
          <a:p>
            <a:pPr algn="ctr"/>
            <a:r>
              <a:rPr lang="it-IT" sz="3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tre</a:t>
            </a:r>
            <a:endParaRPr/>
          </a:p>
          <a:p>
            <a:pPr algn="ctr"/>
            <a:r>
              <a:rPr lang="it-IT" sz="3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quattro</a:t>
            </a:r>
            <a:endParaRPr/>
          </a:p>
          <a:p>
            <a:pPr algn="ctr"/>
            <a:r>
              <a:rPr lang="it-IT" sz="3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cinque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428320" y="4780080"/>
            <a:ext cx="258120" cy="248040"/>
          </a:xfrm>
          <a:prstGeom prst="rect">
            <a:avLst/>
          </a:prstGeom>
        </p:spPr>
        <p:txBody>
          <a:bodyPr lIns="45720" rIns="45720" anchor="ctr"/>
          <a:p>
            <a:pPr algn="r">
              <a:lnSpc>
                <a:spcPct val="100000"/>
              </a:lnSpc>
            </a:pPr>
            <a:fld id="{2AA3F0E9-57E8-4BD0-BE38-939B6CD2E4CD}" type="slidenum">
              <a:rPr lang="it-IT" sz="1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lIns="45720" rIns="45720" anchor="ctr"/>
          <a:p>
            <a:pPr algn="ctr">
              <a:lnSpc>
                <a:spcPct val="100000"/>
              </a:lnSpc>
            </a:pPr>
            <a:r>
              <a:rPr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Titolo Testo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240" cy="3394080"/>
          </a:xfrm>
          <a:prstGeom prst="rect">
            <a:avLst/>
          </a:prstGeom>
        </p:spPr>
        <p:txBody>
          <a:bodyPr lIns="45720" rIns="4572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Fai clic per modificare il formato del testo della struttura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Secondo livello struttura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Terzo livello struttura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Quarto livello struttura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Quinto livello struttura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Sesto livello struttura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Settimo livello strutturaCorpo livello uno</a:t>
            </a:r>
            <a:endParaRPr/>
          </a:p>
          <a:p>
            <a:pPr lvl="1" marL="783720" indent="-326160">
              <a:lnSpc>
                <a:spcPct val="100000"/>
              </a:lnSpc>
              <a:buFont typeface="Arial"/>
              <a:buChar char="–"/>
            </a:pPr>
            <a:r>
              <a:rPr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due</a:t>
            </a:r>
            <a:endParaRPr/>
          </a:p>
          <a:p>
            <a:pPr lvl="2" marL="1219320" indent="-304560">
              <a:lnSpc>
                <a:spcPct val="100000"/>
              </a:lnSpc>
              <a:buFont typeface="Arial"/>
              <a:buChar char="•"/>
            </a:pPr>
            <a:r>
              <a:rPr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tre</a:t>
            </a:r>
            <a:endParaRPr/>
          </a:p>
          <a:p>
            <a:pPr lvl="3" marL="1737360" indent="-365400">
              <a:lnSpc>
                <a:spcPct val="100000"/>
              </a:lnSpc>
              <a:buFont typeface="Arial"/>
              <a:buChar char="–"/>
            </a:pPr>
            <a:r>
              <a:rPr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quattro</a:t>
            </a:r>
            <a:endParaRPr/>
          </a:p>
          <a:p>
            <a:pPr lvl="4" marL="2194560" indent="-365400">
              <a:lnSpc>
                <a:spcPct val="100000"/>
              </a:lnSpc>
              <a:buFont typeface="Arial"/>
              <a:buChar char="»"/>
            </a:pPr>
            <a:r>
              <a:rPr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Corpo livello cinque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8428320" y="4780080"/>
            <a:ext cx="258120" cy="248040"/>
          </a:xfrm>
          <a:prstGeom prst="rect">
            <a:avLst/>
          </a:prstGeom>
        </p:spPr>
        <p:txBody>
          <a:bodyPr lIns="45720" rIns="45720" anchor="ctr"/>
          <a:p>
            <a:pPr algn="r">
              <a:lnSpc>
                <a:spcPct val="100000"/>
              </a:lnSpc>
            </a:pPr>
            <a:fld id="{1C8DCDDB-410F-4BDC-BA28-876F86354079}" type="slidenum">
              <a:rPr lang="it-IT" sz="1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8505360" y="4780080"/>
            <a:ext cx="181080" cy="248040"/>
          </a:xfrm>
          <a:prstGeom prst="rect">
            <a:avLst/>
          </a:prstGeom>
          <a:noFill/>
          <a:ln w="12600">
            <a:noFill/>
          </a:ln>
        </p:spPr>
        <p:txBody>
          <a:bodyPr lIns="45720" rIns="45720" anchor="ctr"/>
          <a:p>
            <a:pPr algn="r">
              <a:lnSpc>
                <a:spcPct val="100000"/>
              </a:lnSpc>
            </a:pPr>
            <a:fld id="{D1BB5BF1-001F-4866-96B7-C9B1B3E45B42}" type="slidenum">
              <a:rPr lang="it-IT" sz="1200" spc="-1" strike="noStrike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&lt;numero&gt;</a:t>
            </a:fld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289080" y="2957400"/>
            <a:ext cx="8411400" cy="5184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b="1" lang="it-IT" sz="2800" spc="29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Didattica orientativa e filosofia</a:t>
            </a:r>
            <a:endParaRPr/>
          </a:p>
        </p:txBody>
      </p:sp>
      <p:sp>
        <p:nvSpPr>
          <p:cNvPr id="76" name="CustomShape 2"/>
          <p:cNvSpPr/>
          <p:nvPr/>
        </p:nvSpPr>
        <p:spPr>
          <a:xfrm>
            <a:off x="303480" y="3456720"/>
            <a:ext cx="7184160" cy="3661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lang="it-IT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Franco Gallo </a:t>
            </a:r>
            <a:r>
              <a:rPr b="1" lang="it-IT" sz="11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Raleway"/>
                <a:ea typeface="Raleway"/>
              </a:rPr>
              <a:t>Dirigente tecnico Usr Lombardia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708840" y="1177200"/>
            <a:ext cx="7463520" cy="1737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L’orientamento come processo di stabilizzazione e formazione della competenza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Font typeface="StarSymbol"/>
              <a:buChar char="-"/>
            </a:pP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Competenze riflessive, relazionali, autoregolative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Font typeface="StarSymbol"/>
              <a:buChar char="-"/>
            </a:pP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Costruzione dell’autonomia operativa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08840" y="1177200"/>
            <a:ext cx="7463520" cy="2286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Orientamento, istruzione/educazione degli adulti e sistema educativo di istruzione e formazione: un equilibrio instabile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Saperi disciplinari, educazione e orientamento: presupposti (il valore educativo e addestrativo della disciplina come tale) e dati di fatto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i="1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We learned more from a three minute record than we ever learned in school</a:t>
            </a: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?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708840" y="1177200"/>
            <a:ext cx="7463520" cy="173772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/>
          <a:p>
            <a:pPr>
              <a:lnSpc>
                <a:spcPct val="100000"/>
              </a:lnSpc>
            </a:pP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L’orientamento come processo di stabilizzazione e formazione della competenza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Font typeface="StarSymbol"/>
              <a:buChar char="-"/>
            </a:pP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Competenze riflessive, relazionali, autoregolative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Font typeface="StarSymbol"/>
              <a:buChar char="-"/>
            </a:pPr>
            <a:r>
              <a:rPr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Costruzione dell’autonomia operativa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1523880" y="1726920"/>
            <a:ext cx="5642280" cy="4028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1806120" y="1707840"/>
            <a:ext cx="3949560" cy="47196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72440" rIns="149400" tIns="23040" bIns="23040" anchor="ctr"/>
          <a:p>
            <a:pPr>
              <a:lnSpc>
                <a:spcPct val="90000"/>
              </a:lnSpc>
            </a:pPr>
            <a:r>
              <a:rPr b="1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Informazione</a:t>
            </a:r>
            <a:r>
              <a:rPr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: elementi e dati</a:t>
            </a:r>
            <a:endParaRPr/>
          </a:p>
        </p:txBody>
      </p:sp>
      <p:sp>
        <p:nvSpPr>
          <p:cNvPr id="82" name="CustomShape 3"/>
          <p:cNvSpPr/>
          <p:nvPr/>
        </p:nvSpPr>
        <p:spPr>
          <a:xfrm>
            <a:off x="1523880" y="2669760"/>
            <a:ext cx="5642280" cy="4028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83" name="CustomShape 4"/>
          <p:cNvSpPr/>
          <p:nvPr/>
        </p:nvSpPr>
        <p:spPr>
          <a:xfrm>
            <a:off x="1806120" y="2433600"/>
            <a:ext cx="3949560" cy="47196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72440" rIns="149400" tIns="23040" bIns="23040" anchor="ctr"/>
          <a:p>
            <a:pPr>
              <a:lnSpc>
                <a:spcPct val="90000"/>
              </a:lnSpc>
            </a:pPr>
            <a:r>
              <a:rPr b="1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Addestramento</a:t>
            </a:r>
            <a:r>
              <a:rPr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: pratiche e abilità</a:t>
            </a:r>
            <a:endParaRPr/>
          </a:p>
        </p:txBody>
      </p:sp>
      <p:sp>
        <p:nvSpPr>
          <p:cNvPr id="84" name="CustomShape 5"/>
          <p:cNvSpPr/>
          <p:nvPr/>
        </p:nvSpPr>
        <p:spPr>
          <a:xfrm>
            <a:off x="1523880" y="3395520"/>
            <a:ext cx="5642280" cy="4028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85" name="CustomShape 6"/>
          <p:cNvSpPr/>
          <p:nvPr/>
        </p:nvSpPr>
        <p:spPr>
          <a:xfrm>
            <a:off x="1806120" y="3159360"/>
            <a:ext cx="3949560" cy="47196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72440" rIns="149400" tIns="23040" bIns="23040" anchor="ctr"/>
          <a:p>
            <a:pPr>
              <a:lnSpc>
                <a:spcPct val="90000"/>
              </a:lnSpc>
            </a:pPr>
            <a:r>
              <a:rPr b="1"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Counseling</a:t>
            </a:r>
            <a:r>
              <a:rPr lang="it-IT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: avviamento all’autoregolazione</a:t>
            </a:r>
            <a:endParaRPr/>
          </a:p>
        </p:txBody>
      </p:sp>
      <p:sp>
        <p:nvSpPr>
          <p:cNvPr id="86" name="CustomShape 7"/>
          <p:cNvSpPr/>
          <p:nvPr/>
        </p:nvSpPr>
        <p:spPr>
          <a:xfrm rot="5400000">
            <a:off x="5441040" y="-674280"/>
            <a:ext cx="468360" cy="4308840"/>
          </a:xfrm>
          <a:prstGeom prst="rightBrace">
            <a:avLst>
              <a:gd name="adj1" fmla="val 8333"/>
              <a:gd name="adj2" fmla="val 50000"/>
            </a:avLst>
          </a:prstGeom>
          <a:noFill/>
          <a:ln w="25560">
            <a:solidFill>
              <a:schemeClr val="accent1"/>
            </a:solidFill>
            <a:round/>
          </a:ln>
          <a:effectLst>
            <a:outerShdw blurRad="38100" dir="5400000" dist="2300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87" name="CustomShape 8"/>
          <p:cNvSpPr/>
          <p:nvPr/>
        </p:nvSpPr>
        <p:spPr>
          <a:xfrm>
            <a:off x="3646080" y="556920"/>
            <a:ext cx="4057560" cy="91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 algn="ctr">
              <a:lnSpc>
                <a:spcPct val="100000"/>
              </a:lnSpc>
            </a:pPr>
            <a:r>
              <a:rPr lang="it-IT" sz="5400" spc="-1" strike="noStrike">
                <a:solidFill>
                  <a:srgbClr val="215968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competenza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6978EF2025B554DB051D4011EFDA52C" ma:contentTypeVersion="14" ma:contentTypeDescription="Creare un nuovo documento." ma:contentTypeScope="" ma:versionID="b56bcc3fff1d222a99f39dcfbe4c8130">
  <xsd:schema xmlns:xsd="http://www.w3.org/2001/XMLSchema" xmlns:xs="http://www.w3.org/2001/XMLSchema" xmlns:p="http://schemas.microsoft.com/office/2006/metadata/properties" xmlns:ns2="5e3afe80-204a-4b8f-920a-2b34606b5915" xmlns:ns3="38676af7-6285-4940-95d0-3a42549a01e1" targetNamespace="http://schemas.microsoft.com/office/2006/metadata/properties" ma:root="true" ma:fieldsID="09792debae25048302ca36350d315172" ns2:_="" ns3:_="">
    <xsd:import namespace="5e3afe80-204a-4b8f-920a-2b34606b5915"/>
    <xsd:import namespace="38676af7-6285-4940-95d0-3a42549a01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afe80-204a-4b8f-920a-2b34606b59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a087d216-9da7-4ca6-a432-9e625d0d44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76af7-6285-4940-95d0-3a42549a01e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ca6d840-2679-4a0a-8d62-8809983cd88f}" ma:internalName="TaxCatchAll" ma:showField="CatchAllData" ma:web="38676af7-6285-4940-95d0-3a42549a01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e3afe80-204a-4b8f-920a-2b34606b5915">
      <Terms xmlns="http://schemas.microsoft.com/office/infopath/2007/PartnerControls"/>
    </lcf76f155ced4ddcb4097134ff3c332f>
    <TaxCatchAll xmlns="38676af7-6285-4940-95d0-3a42549a01e1" xsi:nil="true"/>
  </documentManagement>
</p:properties>
</file>

<file path=customXml/itemProps1.xml><?xml version="1.0" encoding="utf-8"?>
<ds:datastoreItem xmlns:ds="http://schemas.openxmlformats.org/officeDocument/2006/customXml" ds:itemID="{EB795D85-97E3-4718-A6E5-6D95F8A7E0FB}"/>
</file>

<file path=customXml/itemProps2.xml><?xml version="1.0" encoding="utf-8"?>
<ds:datastoreItem xmlns:ds="http://schemas.openxmlformats.org/officeDocument/2006/customXml" ds:itemID="{63DCAC4B-815D-4762-8ABD-740839785946}"/>
</file>

<file path=customXml/itemProps3.xml><?xml version="1.0" encoding="utf-8"?>
<ds:datastoreItem xmlns:ds="http://schemas.openxmlformats.org/officeDocument/2006/customXml" ds:itemID="{4255CA77-0FFC-4B72-A149-AC67FE3F4F50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Application>LibreOffice/5.0.3.2$Linux_X86_64 LibreOffice_project/00m0$Build-2</Application>
  <Paragraphs>27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Gallo Franco</dc:creator>
  <cp:revision>5</cp:revision>
  <dcterms:modified xsi:type="dcterms:W3CDTF">2022-07-11T09:37:37Z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</vt:i4>
  </property>
  <property fmtid="{D5CDD505-2E9C-101B-9397-08002B2CF9AE}" pid="12" name="ContentTypeId">
    <vt:lpwstr>0x01010036978EF2025B554DB051D4011EFDA52C</vt:lpwstr>
  </property>
</Properties>
</file>