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Ex1.xml" ContentType="application/vnd.ms-office.chartex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C:\Users\alessandro.aratro\Desktop\Corsi%20Formazion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Sheet2!$J$4:$J$50</cx:f>
        <cx:lvl ptCount="47">
          <cx:pt idx="0">AG</cx:pt>
          <cx:pt idx="1">AL</cx:pt>
          <cx:pt idx="2">AV</cx:pt>
          <cx:pt idx="3">BA</cx:pt>
          <cx:pt idx="4">BR</cx:pt>
          <cx:pt idx="5">CA</cx:pt>
          <cx:pt idx="6">CB</cx:pt>
          <cx:pt idx="7">CE</cx:pt>
          <cx:pt idx="8">CL</cx:pt>
          <cx:pt idx="9">CS</cx:pt>
          <cx:pt idx="10">CT</cx:pt>
          <cx:pt idx="11">EN</cx:pt>
          <cx:pt idx="12">FE</cx:pt>
          <cx:pt idx="13">FG</cx:pt>
          <cx:pt idx="14">FI</cx:pt>
          <cx:pt idx="15">FR</cx:pt>
          <cx:pt idx="16">GE</cx:pt>
          <cx:pt idx="17">GR</cx:pt>
          <cx:pt idx="18">IM</cx:pt>
          <cx:pt idx="19">IS</cx:pt>
          <cx:pt idx="20">LE</cx:pt>
          <cx:pt idx="21">ME</cx:pt>
          <cx:pt idx="22">MI</cx:pt>
          <cx:pt idx="23">MS</cx:pt>
          <cx:pt idx="24">NA</cx:pt>
          <cx:pt idx="25">PA</cx:pt>
          <cx:pt idx="26">PC</cx:pt>
          <cx:pt idx="27">PG</cx:pt>
          <cx:pt idx="28">PI</cx:pt>
          <cx:pt idx="29">PO</cx:pt>
          <cx:pt idx="30">PT</cx:pt>
          <cx:pt idx="31">RC</cx:pt>
          <cx:pt idx="32">RE</cx:pt>
          <cx:pt idx="33">RM</cx:pt>
          <cx:pt idx="34">SA</cx:pt>
          <cx:pt idx="35">SI</cx:pt>
          <cx:pt idx="36">SR</cx:pt>
          <cx:pt idx="37">SV</cx:pt>
          <cx:pt idx="38">TA</cx:pt>
          <cx:pt idx="39">TP</cx:pt>
          <cx:pt idx="40">TR</cx:pt>
          <cx:pt idx="41">TV</cx:pt>
          <cx:pt idx="42">VA</cx:pt>
          <cx:pt idx="43">VE</cx:pt>
          <cx:pt idx="44">VI</cx:pt>
          <cx:pt idx="45">VR</cx:pt>
          <cx:pt idx="46">VV</cx:pt>
        </cx:lvl>
      </cx:strDim>
      <cx:numDim type="val">
        <cx:f>Sheet2!$K$4:$K$50</cx:f>
        <cx:lvl ptCount="47" formatCode="Standard">
          <cx:pt idx="0">3</cx:pt>
          <cx:pt idx="1">1</cx:pt>
          <cx:pt idx="2">2</cx:pt>
          <cx:pt idx="3">7</cx:pt>
          <cx:pt idx="4">2</cx:pt>
          <cx:pt idx="5">3</cx:pt>
          <cx:pt idx="6">1</cx:pt>
          <cx:pt idx="7">10</cx:pt>
          <cx:pt idx="8">1</cx:pt>
          <cx:pt idx="9">3</cx:pt>
          <cx:pt idx="10">1</cx:pt>
          <cx:pt idx="11">2</cx:pt>
          <cx:pt idx="12">1</cx:pt>
          <cx:pt idx="13">4</cx:pt>
          <cx:pt idx="14">8</cx:pt>
          <cx:pt idx="15">1</cx:pt>
          <cx:pt idx="16">3</cx:pt>
          <cx:pt idx="17">1</cx:pt>
          <cx:pt idx="18">4</cx:pt>
          <cx:pt idx="19">3</cx:pt>
          <cx:pt idx="20">14</cx:pt>
          <cx:pt idx="21">4</cx:pt>
          <cx:pt idx="22">4</cx:pt>
          <cx:pt idx="23">3</cx:pt>
          <cx:pt idx="24">34</cx:pt>
          <cx:pt idx="25">8</cx:pt>
          <cx:pt idx="26">1</cx:pt>
          <cx:pt idx="27">5</cx:pt>
          <cx:pt idx="28">1</cx:pt>
          <cx:pt idx="29">7</cx:pt>
          <cx:pt idx="30">3</cx:pt>
          <cx:pt idx="31">2</cx:pt>
          <cx:pt idx="32">1</cx:pt>
          <cx:pt idx="33">5</cx:pt>
          <cx:pt idx="34">5</cx:pt>
          <cx:pt idx="35">1</cx:pt>
          <cx:pt idx="36">3</cx:pt>
          <cx:pt idx="37">1</cx:pt>
          <cx:pt idx="38">5</cx:pt>
          <cx:pt idx="39">1</cx:pt>
          <cx:pt idx="40">1</cx:pt>
          <cx:pt idx="41">4</cx:pt>
          <cx:pt idx="42">3</cx:pt>
          <cx:pt idx="43">1</cx:pt>
          <cx:pt idx="44">3</cx:pt>
          <cx:pt idx="45">1</cx:pt>
          <cx:pt idx="46">1</cx:pt>
        </cx:lvl>
      </cx:numDim>
    </cx:data>
  </cx:chartData>
  <cx:chart>
    <cx:plotArea>
      <cx:plotAreaRegion>
        <cx:plotSurface>
          <cx:spPr>
            <a:noFill/>
          </cx:spPr>
        </cx:plotSurface>
        <cx:series layoutId="clusteredColumn" uniqueId="{773EA14C-67C6-419F-AF64-997AEE5974A3}">
          <cx:tx>
            <cx:txData>
              <cx:f>Sheet2!$K$3</cx:f>
              <cx:v>Count of Cognome </cx:v>
            </cx:txData>
          </cx:tx>
          <cx:spPr>
            <a:solidFill>
              <a:srgbClr val="86BC29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900" b="1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 b="1"/>
              </a:p>
            </cx:txPr>
          </cx:dataLabels>
          <cx:dataId val="0"/>
          <cx:layoutPr>
            <cx:aggregation/>
          </cx:layoutPr>
          <cx:axisId val="1"/>
        </cx:series>
        <cx:series layoutId="paretoLine" ownerIdx="0" uniqueId="{D63ED951-AA1B-477D-91A3-F94F04DA2307}">
          <cx:spPr>
            <a:solidFill>
              <a:srgbClr val="E8E8E8"/>
            </a:solidFill>
            <a:ln>
              <a:solidFill>
                <a:srgbClr val="E8E8E8"/>
              </a:solidFill>
            </a:ln>
          </cx:spPr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 b="1"/>
          </a:p>
        </cx:txPr>
      </cx:axis>
      <cx:axis id="1">
        <cx:valScaling/>
        <cx:majorGridlines>
          <cx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x:spPr>
        </cx:majorGridlines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 b="1"/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 i="0">
                <a:solidFill>
                  <a:srgbClr val="595959"/>
                </a:solidFill>
                <a:latin typeface="Century Gothic (Headings)"/>
                <a:ea typeface="Century Gothic (Headings)"/>
                <a:cs typeface="Century Gothic (Headings)"/>
              </a:defRPr>
            </a:pPr>
            <a:endParaRPr lang="it-IT" b="1">
              <a:latin typeface="Century Gothic (Headings)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25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02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D6009D2-4C87-1040-802A-69CE2939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5" y="636835"/>
            <a:ext cx="8078450" cy="3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12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26B2892-00E0-3E4D-A69E-3016CF59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0" y="593875"/>
            <a:ext cx="8155259" cy="37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58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87A0D2-F616-7A4D-96B9-14A83D73A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7642"/>
            <a:ext cx="7924800" cy="37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78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BEABA1-15CB-4544-9EF3-30B0576E5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8" y="661775"/>
            <a:ext cx="7664604" cy="35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4666DB-BEDC-0146-B3F2-F90B18D3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1" y="632076"/>
            <a:ext cx="7578338" cy="37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23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F491EE-9AD5-A345-9F1E-1B65035C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52" y="570303"/>
            <a:ext cx="6506054" cy="1145109"/>
          </a:xfrm>
        </p:spPr>
        <p:txBody>
          <a:bodyPr>
            <a:normAutofit fontScale="90000"/>
          </a:bodyPr>
          <a:lstStyle/>
          <a:p>
            <a:pPr algn="l"/>
            <a:r>
              <a:rPr lang="it-IT" sz="4400" b="1" i="1" dirty="0">
                <a:latin typeface="+mn-lt"/>
              </a:rPr>
              <a:t>COORDINAMENTO </a:t>
            </a:r>
            <a:br>
              <a:rPr lang="it-IT" sz="4400" b="1" i="1" dirty="0">
                <a:latin typeface="+mn-lt"/>
              </a:rPr>
            </a:br>
            <a:r>
              <a:rPr lang="it-IT" sz="2700" b="1" i="1" dirty="0">
                <a:latin typeface="+mn-lt"/>
              </a:rPr>
              <a:t>TECNICO SCIENTIFICO </a:t>
            </a:r>
            <a:endParaRPr lang="it-IT" sz="27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47473D-567A-0E42-8CED-3D552D24D262}"/>
              </a:ext>
            </a:extLst>
          </p:cNvPr>
          <p:cNvSpPr txBox="1">
            <a:spLocks/>
          </p:cNvSpPr>
          <p:nvPr/>
        </p:nvSpPr>
        <p:spPr>
          <a:xfrm>
            <a:off x="1447252" y="1859995"/>
            <a:ext cx="8038918" cy="2569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400" i="1" dirty="0">
                <a:latin typeface="+mj-lt"/>
                <a:cs typeface="Times New Roman" panose="02020603050405020304" pitchFamily="18" charset="0"/>
              </a:rPr>
              <a:t>FRANCO GALLO </a:t>
            </a:r>
            <a:r>
              <a:rPr lang="it-IT" sz="1800" i="1" dirty="0">
                <a:latin typeface="+mj-lt"/>
                <a:cs typeface="Times New Roman" panose="02020603050405020304" pitchFamily="18" charset="0"/>
              </a:rPr>
              <a:t>(USR Lombardia)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>
                <a:latin typeface="+mj-lt"/>
                <a:cs typeface="Times New Roman" panose="02020603050405020304" pitchFamily="18" charset="0"/>
              </a:rPr>
              <a:t>CARLA GUETTI </a:t>
            </a:r>
            <a:r>
              <a:rPr lang="it-IT" sz="1800" i="1" dirty="0">
                <a:latin typeface="+mj-lt"/>
                <a:cs typeface="Times New Roman" panose="02020603050405020304" pitchFamily="18" charset="0"/>
              </a:rPr>
              <a:t>(MIUR)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>
                <a:latin typeface="+mj-lt"/>
                <a:cs typeface="Times New Roman" panose="02020603050405020304" pitchFamily="18" charset="0"/>
              </a:rPr>
              <a:t>RAFFAELE ARATRO</a:t>
            </a:r>
            <a:r>
              <a:rPr lang="it-IT" sz="1800" i="1" dirty="0">
                <a:latin typeface="+mj-lt"/>
                <a:cs typeface="Times New Roman" panose="02020603050405020304" pitchFamily="18" charset="0"/>
              </a:rPr>
              <a:t> (Istituto Italiano per gli Sudi Filosofici)</a:t>
            </a:r>
            <a:r>
              <a:rPr lang="it-IT" sz="2400" i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>
                <a:latin typeface="+mj-lt"/>
                <a:cs typeface="Times New Roman" panose="02020603050405020304" pitchFamily="18" charset="0"/>
              </a:rPr>
              <a:t>MASSIMILIANO BISCUSO </a:t>
            </a:r>
            <a:r>
              <a:rPr lang="it-IT" sz="1800" i="1" dirty="0">
                <a:cs typeface="Times New Roman" panose="02020603050405020304" pitchFamily="18" charset="0"/>
              </a:rPr>
              <a:t>(Istituto Italiano per gli Sudi Filosofici) </a:t>
            </a:r>
            <a:endParaRPr lang="it-IT" sz="1800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>
                <a:latin typeface="+mj-lt"/>
                <a:cs typeface="Times New Roman" panose="02020603050405020304" pitchFamily="18" charset="0"/>
              </a:rPr>
              <a:t>FIORINDA LI VIGNI </a:t>
            </a:r>
            <a:r>
              <a:rPr lang="it-IT" sz="1800" i="1" dirty="0">
                <a:cs typeface="Times New Roman" panose="02020603050405020304" pitchFamily="18" charset="0"/>
              </a:rPr>
              <a:t>(Istituto Italiano per gli Sudi Filosofici) </a:t>
            </a:r>
            <a:endParaRPr lang="it-IT" sz="1800" i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B1FAE41-696A-044A-9CE3-5B7C0FF1A25A}"/>
              </a:ext>
            </a:extLst>
          </p:cNvPr>
          <p:cNvCxnSpPr/>
          <p:nvPr/>
        </p:nvCxnSpPr>
        <p:spPr>
          <a:xfrm>
            <a:off x="1140431" y="1787703"/>
            <a:ext cx="9552969" cy="0"/>
          </a:xfrm>
          <a:prstGeom prst="line">
            <a:avLst/>
          </a:prstGeom>
          <a:ln w="38100">
            <a:solidFill>
              <a:srgbClr val="A6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691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0DC313-71DC-AD40-B5D9-16733EF59265}"/>
              </a:ext>
            </a:extLst>
          </p:cNvPr>
          <p:cNvSpPr txBox="1"/>
          <p:nvPr/>
        </p:nvSpPr>
        <p:spPr>
          <a:xfrm>
            <a:off x="3887844" y="2279363"/>
            <a:ext cx="13683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GRAZIE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5270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sellaDiTesto 5"/>
          <p:cNvSpPr txBox="1"/>
          <p:nvPr/>
        </p:nvSpPr>
        <p:spPr>
          <a:xfrm>
            <a:off x="303539" y="3456742"/>
            <a:ext cx="71846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Raffaele Aratro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ACEFFA7-BA14-5D40-9909-F25E9435B834}"/>
              </a:ext>
            </a:extLst>
          </p:cNvPr>
          <p:cNvSpPr/>
          <p:nvPr/>
        </p:nvSpPr>
        <p:spPr>
          <a:xfrm>
            <a:off x="901741" y="2515840"/>
            <a:ext cx="667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Orizzonti della convivenza</a:t>
            </a:r>
          </a:p>
          <a:p>
            <a:pPr algn="ctr"/>
            <a:b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Percorsi didattici per l’insegnamento dell’Educazione civica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3624-8823-2240-91C3-7D267A1B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5" y="672331"/>
            <a:ext cx="7646020" cy="1145109"/>
          </a:xfrm>
        </p:spPr>
        <p:txBody>
          <a:bodyPr>
            <a:normAutofit/>
          </a:bodyPr>
          <a:lstStyle/>
          <a:p>
            <a:pPr algn="l"/>
            <a:r>
              <a:rPr lang="it-IT" sz="1800" b="1" i="1" dirty="0">
                <a:latin typeface="+mn-lt"/>
              </a:rPr>
              <a:t>ORIZZONTI DELLA CONVIVENZA</a:t>
            </a:r>
            <a:br>
              <a:rPr lang="it-IT" sz="1800" b="1" i="1" dirty="0">
                <a:latin typeface="+mn-lt"/>
              </a:rPr>
            </a:br>
            <a:r>
              <a:rPr lang="it-IT" sz="1800" b="1" i="1" dirty="0">
                <a:latin typeface="+mn-lt"/>
              </a:rPr>
              <a:t>Percorsi didattici per l’insegnamento dell’Educazione civica</a:t>
            </a:r>
            <a:endParaRPr lang="it-IT" sz="1800" dirty="0">
              <a:latin typeface="+mn-lt"/>
            </a:endParaRPr>
          </a:p>
        </p:txBody>
      </p:sp>
      <p:cxnSp>
        <p:nvCxnSpPr>
          <p:cNvPr id="3" name="Straight Connector 18">
            <a:extLst>
              <a:ext uri="{FF2B5EF4-FFF2-40B4-BE49-F238E27FC236}">
                <a16:creationId xmlns:a16="http://schemas.microsoft.com/office/drawing/2014/main" id="{8D2D823D-6BB2-B741-A2D1-AF8CC57B8076}"/>
              </a:ext>
            </a:extLst>
          </p:cNvPr>
          <p:cNvCxnSpPr>
            <a:cxnSpLocks/>
          </p:cNvCxnSpPr>
          <p:nvPr/>
        </p:nvCxnSpPr>
        <p:spPr>
          <a:xfrm>
            <a:off x="74341" y="1768909"/>
            <a:ext cx="8745654" cy="0"/>
          </a:xfrm>
          <a:prstGeom prst="line">
            <a:avLst/>
          </a:prstGeom>
          <a:ln w="38100">
            <a:solidFill>
              <a:srgbClr val="A6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7D8953-05E3-F743-99C5-1E8B62CBF79E}"/>
              </a:ext>
            </a:extLst>
          </p:cNvPr>
          <p:cNvSpPr txBox="1">
            <a:spLocks/>
          </p:cNvSpPr>
          <p:nvPr/>
        </p:nvSpPr>
        <p:spPr>
          <a:xfrm>
            <a:off x="5320990" y="2163874"/>
            <a:ext cx="4368800" cy="686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it-IT" sz="1600" dirty="0"/>
              <a:t>I tre nuclei concettuali dell’insegnamento dell’Educazione Civica precisati nella Legge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9463E85E-2D0A-704D-BA0B-D2BA97D55D77}"/>
              </a:ext>
            </a:extLst>
          </p:cNvPr>
          <p:cNvSpPr/>
          <p:nvPr/>
        </p:nvSpPr>
        <p:spPr>
          <a:xfrm>
            <a:off x="197005" y="2699527"/>
            <a:ext cx="2590800" cy="1253068"/>
          </a:xfrm>
          <a:prstGeom prst="roundRect">
            <a:avLst/>
          </a:prstGeom>
          <a:solidFill>
            <a:srgbClr val="1DABE3"/>
          </a:solidFill>
          <a:ln>
            <a:solidFill>
              <a:srgbClr val="1D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ATTRAVERSO IL PENSIERO FILOSOFICO E </a:t>
            </a:r>
          </a:p>
          <a:p>
            <a:pPr algn="ctr"/>
            <a:r>
              <a:rPr lang="it-IT" sz="1600" dirty="0"/>
              <a:t>LA STORIE DELLE IDEE</a:t>
            </a:r>
          </a:p>
        </p:txBody>
      </p:sp>
      <p:cxnSp>
        <p:nvCxnSpPr>
          <p:cNvPr id="7" name="Connector: Elbow 5">
            <a:extLst>
              <a:ext uri="{FF2B5EF4-FFF2-40B4-BE49-F238E27FC236}">
                <a16:creationId xmlns:a16="http://schemas.microsoft.com/office/drawing/2014/main" id="{365EE452-4954-FE43-926B-13F28FC3AD3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787805" y="2343927"/>
            <a:ext cx="2438400" cy="982134"/>
          </a:xfrm>
          <a:prstGeom prst="bentConnector3">
            <a:avLst>
              <a:gd name="adj1" fmla="val 50000"/>
            </a:avLst>
          </a:prstGeom>
          <a:ln>
            <a:solidFill>
              <a:srgbClr val="C49B6D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6">
            <a:extLst>
              <a:ext uri="{FF2B5EF4-FFF2-40B4-BE49-F238E27FC236}">
                <a16:creationId xmlns:a16="http://schemas.microsoft.com/office/drawing/2014/main" id="{8E19DDBC-C8C2-424D-9A95-65BA464B2FF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787805" y="3326061"/>
            <a:ext cx="2438400" cy="982134"/>
          </a:xfrm>
          <a:prstGeom prst="bentConnector3">
            <a:avLst/>
          </a:prstGeom>
          <a:ln>
            <a:solidFill>
              <a:srgbClr val="C49B6D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E759AC40-2A99-DD42-BED1-A21C56B75477}"/>
              </a:ext>
            </a:extLst>
          </p:cNvPr>
          <p:cNvSpPr/>
          <p:nvPr/>
        </p:nvSpPr>
        <p:spPr>
          <a:xfrm>
            <a:off x="4197505" y="3197104"/>
            <a:ext cx="1181100" cy="275166"/>
          </a:xfrm>
          <a:prstGeom prst="roundRect">
            <a:avLst/>
          </a:prstGeom>
          <a:solidFill>
            <a:srgbClr val="1DABE3"/>
          </a:solidFill>
          <a:ln>
            <a:solidFill>
              <a:srgbClr val="1D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SI TRATTANO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A1A748-073D-0946-94CF-5453A71A8F1B}"/>
              </a:ext>
            </a:extLst>
          </p:cNvPr>
          <p:cNvSpPr txBox="1">
            <a:spLocks/>
          </p:cNvSpPr>
          <p:nvPr/>
        </p:nvSpPr>
        <p:spPr>
          <a:xfrm>
            <a:off x="5226205" y="3898859"/>
            <a:ext cx="4368800" cy="6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it-IT" sz="1400" dirty="0"/>
              <a:t>I contenuti e le tematiche indicate nelle Linee guida dell’Educazione Civica </a:t>
            </a:r>
          </a:p>
        </p:txBody>
      </p: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B4CD0E33-209A-CC45-BA2D-8383FEDDA9E3}"/>
              </a:ext>
            </a:extLst>
          </p:cNvPr>
          <p:cNvCxnSpPr/>
          <p:nvPr/>
        </p:nvCxnSpPr>
        <p:spPr>
          <a:xfrm>
            <a:off x="1140431" y="1787703"/>
            <a:ext cx="9552969" cy="0"/>
          </a:xfrm>
          <a:prstGeom prst="line">
            <a:avLst/>
          </a:prstGeom>
          <a:ln w="38100">
            <a:solidFill>
              <a:srgbClr val="A6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DD5A23D-AA90-774E-8996-F7EE722D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21" y="641199"/>
            <a:ext cx="2178206" cy="538766"/>
          </a:xfrm>
        </p:spPr>
        <p:txBody>
          <a:bodyPr>
            <a:normAutofit/>
          </a:bodyPr>
          <a:lstStyle/>
          <a:p>
            <a:pPr algn="l"/>
            <a:r>
              <a:rPr lang="it-IT" sz="2400" b="1" i="1" dirty="0">
                <a:latin typeface="+mn-lt"/>
              </a:rPr>
              <a:t>OBIETTIVI </a:t>
            </a:r>
            <a:endParaRPr lang="it-IT" sz="2400" dirty="0">
              <a:latin typeface="+mn-lt"/>
            </a:endParaRP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3CF98BF-8D85-CA4E-97AA-C64321B0533C}"/>
              </a:ext>
            </a:extLst>
          </p:cNvPr>
          <p:cNvSpPr/>
          <p:nvPr/>
        </p:nvSpPr>
        <p:spPr>
          <a:xfrm>
            <a:off x="229019" y="1471705"/>
            <a:ext cx="2625691" cy="891616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PROMUOVERE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 la diffusione dell’insegnamento 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apprendimento della filosofia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C7CC0FF9-1055-DE41-A1CD-A92228439040}"/>
              </a:ext>
            </a:extLst>
          </p:cNvPr>
          <p:cNvSpPr/>
          <p:nvPr/>
        </p:nvSpPr>
        <p:spPr>
          <a:xfrm>
            <a:off x="3381098" y="1505579"/>
            <a:ext cx="2499312" cy="891600"/>
          </a:xfrm>
          <a:prstGeom prst="roundRect">
            <a:avLst/>
          </a:prstGeom>
          <a:solidFill>
            <a:srgbClr val="86BC2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VALORIZZARE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la professionalità docente attraverso la progettazione di unità di apprendimento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C14EFB5B-CF30-4543-B4BE-91C275406705}"/>
              </a:ext>
            </a:extLst>
          </p:cNvPr>
          <p:cNvSpPr/>
          <p:nvPr/>
        </p:nvSpPr>
        <p:spPr>
          <a:xfrm>
            <a:off x="6281857" y="1505588"/>
            <a:ext cx="2609382" cy="8915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FAVORIE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 il rinnovamento dell’insegnamento 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+mj-lt"/>
              </a:rPr>
              <a:t>apprendimento della filosofia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145944-5C3C-5548-ABCA-92310F13B8BF}"/>
              </a:ext>
            </a:extLst>
          </p:cNvPr>
          <p:cNvSpPr txBox="1">
            <a:spLocks/>
          </p:cNvSpPr>
          <p:nvPr/>
        </p:nvSpPr>
        <p:spPr>
          <a:xfrm>
            <a:off x="147246" y="2488684"/>
            <a:ext cx="2966347" cy="257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it-IT" sz="1400" dirty="0"/>
              <a:t>Un rapporto cosciente e attivo con le tematiche dell’Educazione Civica per: 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it-IT" sz="1400" dirty="0"/>
              <a:t>La formazione di cittadini autonomi e responsabili,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it-IT" sz="1400" dirty="0"/>
              <a:t>La partecipazione piena e consapevole alla convivenza civile.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D538E3-9C64-064D-B249-A3C03159CFBA}"/>
              </a:ext>
            </a:extLst>
          </p:cNvPr>
          <p:cNvSpPr txBox="1">
            <a:spLocks/>
          </p:cNvSpPr>
          <p:nvPr/>
        </p:nvSpPr>
        <p:spPr>
          <a:xfrm>
            <a:off x="3315510" y="2545770"/>
            <a:ext cx="2966347" cy="278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/>
            </a:lvl1pPr>
            <a:lvl2pPr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/>
            </a:lvl2pPr>
            <a:lvl3pPr marL="73152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3pPr>
            <a:lvl4pPr marL="100584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4pPr>
            <a:lvl5pPr marL="128016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5pPr>
            <a:lvl6pPr marL="16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6pPr>
            <a:lvl7pPr marL="19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7pPr>
            <a:lvl8pPr marL="22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8pPr>
            <a:lvl9pPr marL="25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 singoli docenti e sillabi interdisciplinari trasversali condivisi da più docenti,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La condivisione dei materiali prodotti anche attraverso la formazione a distanza.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1535C0-C53C-7649-AF4E-BE8EEEFD6EB4}"/>
              </a:ext>
            </a:extLst>
          </p:cNvPr>
          <p:cNvSpPr txBox="1">
            <a:spLocks/>
          </p:cNvSpPr>
          <p:nvPr/>
        </p:nvSpPr>
        <p:spPr>
          <a:xfrm>
            <a:off x="6281857" y="2571750"/>
            <a:ext cx="2966347" cy="278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/>
            </a:lvl1pPr>
            <a:lvl2pPr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/>
            </a:lvl2pPr>
            <a:lvl3pPr marL="73152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3pPr>
            <a:lvl4pPr marL="100584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4pPr>
            <a:lvl5pPr marL="1280160" indent="-18288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/>
            </a:lvl5pPr>
            <a:lvl6pPr marL="16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6pPr>
            <a:lvl7pPr marL="19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7pPr>
            <a:lvl8pPr marL="22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8pPr>
            <a:lvl9pPr marL="2500000" indent="-228600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Attraverso pratiche di didattica integrata,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Didattica per competenze,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Didattica a distanza. 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676832C5-FBBC-4046-AB4A-F7DCE0BC23C7}"/>
              </a:ext>
            </a:extLst>
          </p:cNvPr>
          <p:cNvCxnSpPr>
            <a:cxnSpLocks/>
          </p:cNvCxnSpPr>
          <p:nvPr/>
        </p:nvCxnSpPr>
        <p:spPr>
          <a:xfrm>
            <a:off x="229021" y="1245010"/>
            <a:ext cx="8662218" cy="0"/>
          </a:xfrm>
          <a:prstGeom prst="line">
            <a:avLst/>
          </a:prstGeom>
          <a:ln w="38100">
            <a:solidFill>
              <a:srgbClr val="A6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724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C7B5355-3CE9-AB47-9796-9BFF906D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0" y="732897"/>
            <a:ext cx="8010152" cy="3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0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2D8CA16-988F-1A43-B447-598F2E239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5" y="661639"/>
            <a:ext cx="7801390" cy="36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54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A5EAD393-4BDB-5443-92ED-8FD054658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3" y="682194"/>
            <a:ext cx="7590264" cy="35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2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2BFF32-2864-1343-BF49-AB544E25374C}"/>
              </a:ext>
            </a:extLst>
          </p:cNvPr>
          <p:cNvSpPr txBox="1"/>
          <p:nvPr/>
        </p:nvSpPr>
        <p:spPr>
          <a:xfrm>
            <a:off x="255503" y="500621"/>
            <a:ext cx="520741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Struttur</a:t>
            </a:r>
            <a:r>
              <a:rPr lang="it-IT" sz="2800" b="1" dirty="0">
                <a:latin typeface="Times" pitchFamily="2" charset="0"/>
              </a:rPr>
              <a:t>a unità formativa: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81781E-E8FE-C443-8904-6F416F5555A4}"/>
              </a:ext>
            </a:extLst>
          </p:cNvPr>
          <p:cNvSpPr txBox="1"/>
          <p:nvPr/>
        </p:nvSpPr>
        <p:spPr>
          <a:xfrm>
            <a:off x="295193" y="968838"/>
            <a:ext cx="8553613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ATTIVITA’ FORMATIVA IN PRESENZA –WORKSHOP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600" dirty="0">
                <a:latin typeface="Times" pitchFamily="2" charset="0"/>
              </a:rPr>
              <a:t>Lavoro in plenaria di condivisione collettiva di condivisione di idee ed esperienze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Lavori in piccoli gruppi per sperimentare prassi e scambiare idee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sz="1600" dirty="0">
              <a:latin typeface="Times" pitchFamily="2" charset="0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SELF – LEARNING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600" dirty="0">
                <a:latin typeface="Times" pitchFamily="2" charset="0"/>
              </a:rPr>
              <a:t>Sessioni di lavoro mirate a sviluppare i concetti condivisi nelle sessioni in plenaria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600" b="1" dirty="0">
                <a:latin typeface="Times" pitchFamily="2" charset="0"/>
              </a:rPr>
              <a:t>PRODUZIONE E DOCUMENTAZIONE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600" dirty="0">
                <a:latin typeface="Times" pitchFamily="2" charset="0"/>
              </a:rPr>
              <a:t>Redazione di strumenti, presentazione delle attività di ricerca e rappresentazione grafica degli esiti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MONITORAGGIO, CONDIVISIONE, VALUTAZIONE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600" dirty="0">
                <a:latin typeface="Times" pitchFamily="2" charset="0"/>
              </a:rPr>
              <a:t>Bilancio delle competenze in uscita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itchFamily="2" charset="0"/>
                <a:sym typeface="Calibri"/>
              </a:rPr>
              <a:t>Rilevazione delle competenze acquisite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600" dirty="0">
                <a:latin typeface="Times" pitchFamily="2" charset="0"/>
              </a:rPr>
              <a:t>Condivisione e diffusione degli esiti in contesti collegiali</a:t>
            </a:r>
            <a:endParaRPr kumimoji="0" lang="it-IT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Calibri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dirty="0">
              <a:latin typeface="Times" pitchFamily="2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2893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55CA-9CCE-6E42-B03A-B6B00816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4" y="569098"/>
            <a:ext cx="7824439" cy="1145109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>
                <a:latin typeface="Times" pitchFamily="2" charset="0"/>
              </a:rPr>
              <a:t>ISCRITTI</a:t>
            </a:r>
            <a:br>
              <a:rPr lang="it-IT" sz="2800" b="1" i="1" dirty="0">
                <a:latin typeface="Times" pitchFamily="2" charset="0"/>
              </a:rPr>
            </a:br>
            <a:r>
              <a:rPr lang="it-IT" sz="2800" b="1" i="1" dirty="0">
                <a:latin typeface="Times" pitchFamily="2" charset="0"/>
              </a:rPr>
              <a:t>DISTRIBUZIONE PER PROVINCIA</a:t>
            </a:r>
            <a:endParaRPr lang="it-IT" sz="2800" dirty="0">
              <a:latin typeface="Times" pitchFamily="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12">
                <a:extLst>
                  <a:ext uri="{FF2B5EF4-FFF2-40B4-BE49-F238E27FC236}">
                    <a16:creationId xmlns:a16="http://schemas.microsoft.com/office/drawing/2014/main" id="{828E3B90-D922-5045-AEC7-B2953DAAC12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4120317"/>
                  </p:ext>
                </p:extLst>
              </p:nvPr>
            </p:nvGraphicFramePr>
            <p:xfrm>
              <a:off x="136822" y="1714207"/>
              <a:ext cx="8575288" cy="26793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12">
                <a:extLst>
                  <a:ext uri="{FF2B5EF4-FFF2-40B4-BE49-F238E27FC236}">
                    <a16:creationId xmlns:a16="http://schemas.microsoft.com/office/drawing/2014/main" id="{828E3B90-D922-5045-AEC7-B2953DAAC1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22" y="1714207"/>
                <a:ext cx="8575288" cy="2679327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1283A0A4-708E-224B-BE5F-F1A88E920C01}"/>
              </a:ext>
            </a:extLst>
          </p:cNvPr>
          <p:cNvCxnSpPr>
            <a:cxnSpLocks/>
          </p:cNvCxnSpPr>
          <p:nvPr/>
        </p:nvCxnSpPr>
        <p:spPr>
          <a:xfrm>
            <a:off x="249044" y="1710281"/>
            <a:ext cx="8575288" cy="0"/>
          </a:xfrm>
          <a:prstGeom prst="line">
            <a:avLst/>
          </a:prstGeom>
          <a:ln w="38100">
            <a:solidFill>
              <a:srgbClr val="A6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801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80B763E1-74D2-4246-AB57-B56A79CA43A0}"/>
</file>

<file path=customXml/itemProps2.xml><?xml version="1.0" encoding="utf-8"?>
<ds:datastoreItem xmlns:ds="http://schemas.openxmlformats.org/officeDocument/2006/customXml" ds:itemID="{40E081D2-F6EE-4DA1-89B3-113348083B47}"/>
</file>

<file path=customXml/itemProps3.xml><?xml version="1.0" encoding="utf-8"?>
<ds:datastoreItem xmlns:ds="http://schemas.openxmlformats.org/officeDocument/2006/customXml" ds:itemID="{217C3FD7-1633-4F5F-BC0A-5CAD740AA095}"/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294</Words>
  <Application>Microsoft Macintosh PowerPoint</Application>
  <PresentationFormat>Presentazione su schermo (16:9)</PresentationFormat>
  <Paragraphs>49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Helvetica</vt:lpstr>
      <vt:lpstr>Raleway</vt:lpstr>
      <vt:lpstr>Times</vt:lpstr>
      <vt:lpstr>Times New Roman</vt:lpstr>
      <vt:lpstr>Tema di Office</vt:lpstr>
      <vt:lpstr>Presentazione standard di PowerPoint</vt:lpstr>
      <vt:lpstr>Presentazione standard di PowerPoint</vt:lpstr>
      <vt:lpstr>ORIZZONTI DELLA CONVIVENZA Percorsi didattici per l’insegnamento dell’Educazione civica</vt:lpstr>
      <vt:lpstr>OBIETTIVI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ISCRITTI DISTRIBUZIONE PER PROVINCIA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COORDINAMENTO  TECNICO SCIENTIFICO 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24</cp:revision>
  <dcterms:modified xsi:type="dcterms:W3CDTF">2021-07-12T08:29:00Z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