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4" r:id="rId9"/>
    <p:sldId id="260" r:id="rId10"/>
    <p:sldId id="261" r:id="rId11"/>
    <p:sldId id="262" r:id="rId12"/>
    <p:sldId id="263" r:id="rId13"/>
    <p:sldId id="265" r:id="rId1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6B942E-9A3F-4769-ACD6-242CA8475F63}" v="100" dt="2021-07-13T06:07:58.41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9377" autoAdjust="0"/>
  </p:normalViewPr>
  <p:slideViewPr>
    <p:cSldViewPr snapToGrid="0" snapToObjects="1">
      <p:cViewPr>
        <p:scale>
          <a:sx n="107" d="100"/>
          <a:sy n="107" d="100"/>
        </p:scale>
        <p:origin x="-84" y="-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o Messuri" userId="S::f.messuri@indire.it::48cea130-d6b5-4dde-98f8-380123f1ffde" providerId="AD" clId="Web-{716B942E-9A3F-4769-ACD6-242CA8475F63}"/>
    <pc:docChg chg="modSld">
      <pc:chgData name="Francesco Messuri" userId="S::f.messuri@indire.it::48cea130-d6b5-4dde-98f8-380123f1ffde" providerId="AD" clId="Web-{716B942E-9A3F-4769-ACD6-242CA8475F63}" dt="2021-07-13T06:07:57.164" v="79" actId="20577"/>
      <pc:docMkLst>
        <pc:docMk/>
      </pc:docMkLst>
      <pc:sldChg chg="modSp">
        <pc:chgData name="Francesco Messuri" userId="S::f.messuri@indire.it::48cea130-d6b5-4dde-98f8-380123f1ffde" providerId="AD" clId="Web-{716B942E-9A3F-4769-ACD6-242CA8475F63}" dt="2021-07-13T06:03:37.852" v="1" actId="20577"/>
        <pc:sldMkLst>
          <pc:docMk/>
          <pc:sldMk cId="0" sldId="258"/>
        </pc:sldMkLst>
        <pc:spChg chg="mod">
          <ac:chgData name="Francesco Messuri" userId="S::f.messuri@indire.it::48cea130-d6b5-4dde-98f8-380123f1ffde" providerId="AD" clId="Web-{716B942E-9A3F-4769-ACD6-242CA8475F63}" dt="2021-07-13T06:03:27.288" v="0" actId="20577"/>
          <ac:spMkLst>
            <pc:docMk/>
            <pc:sldMk cId="0" sldId="258"/>
            <ac:spMk id="2" creationId="{00000000-0000-0000-0000-000000000000}"/>
          </ac:spMkLst>
        </pc:spChg>
        <pc:spChg chg="mod">
          <ac:chgData name="Francesco Messuri" userId="S::f.messuri@indire.it::48cea130-d6b5-4dde-98f8-380123f1ffde" providerId="AD" clId="Web-{716B942E-9A3F-4769-ACD6-242CA8475F63}" dt="2021-07-13T06:03:37.852" v="1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">
        <pc:chgData name="Francesco Messuri" userId="S::f.messuri@indire.it::48cea130-d6b5-4dde-98f8-380123f1ffde" providerId="AD" clId="Web-{716B942E-9A3F-4769-ACD6-242CA8475F63}" dt="2021-07-13T06:04:13.807" v="27"/>
        <pc:sldMkLst>
          <pc:docMk/>
          <pc:sldMk cId="3999145257" sldId="259"/>
        </pc:sldMkLst>
        <pc:spChg chg="mod">
          <ac:chgData name="Francesco Messuri" userId="S::f.messuri@indire.it::48cea130-d6b5-4dde-98f8-380123f1ffde" providerId="AD" clId="Web-{716B942E-9A3F-4769-ACD6-242CA8475F63}" dt="2021-07-13T06:03:52.571" v="2" actId="20577"/>
          <ac:spMkLst>
            <pc:docMk/>
            <pc:sldMk cId="3999145257" sldId="259"/>
            <ac:spMk id="4" creationId="{00000000-0000-0000-0000-000000000000}"/>
          </ac:spMkLst>
        </pc:spChg>
        <pc:graphicFrameChg chg="mod modGraphic">
          <ac:chgData name="Francesco Messuri" userId="S::f.messuri@indire.it::48cea130-d6b5-4dde-98f8-380123f1ffde" providerId="AD" clId="Web-{716B942E-9A3F-4769-ACD6-242CA8475F63}" dt="2021-07-13T06:04:13.807" v="27"/>
          <ac:graphicFrameMkLst>
            <pc:docMk/>
            <pc:sldMk cId="3999145257" sldId="259"/>
            <ac:graphicFrameMk id="5" creationId="{00000000-0000-0000-0000-000000000000}"/>
          </ac:graphicFrameMkLst>
        </pc:graphicFrameChg>
      </pc:sldChg>
      <pc:sldChg chg="modSp">
        <pc:chgData name="Francesco Messuri" userId="S::f.messuri@indire.it::48cea130-d6b5-4dde-98f8-380123f1ffde" providerId="AD" clId="Web-{716B942E-9A3F-4769-ACD6-242CA8475F63}" dt="2021-07-13T06:05:10.435" v="34" actId="20577"/>
        <pc:sldMkLst>
          <pc:docMk/>
          <pc:sldMk cId="1737969541" sldId="260"/>
        </pc:sldMkLst>
        <pc:spChg chg="mod">
          <ac:chgData name="Francesco Messuri" userId="S::f.messuri@indire.it::48cea130-d6b5-4dde-98f8-380123f1ffde" providerId="AD" clId="Web-{716B942E-9A3F-4769-ACD6-242CA8475F63}" dt="2021-07-13T06:04:59.919" v="32" actId="20577"/>
          <ac:spMkLst>
            <pc:docMk/>
            <pc:sldMk cId="1737969541" sldId="260"/>
            <ac:spMk id="2" creationId="{00000000-0000-0000-0000-000000000000}"/>
          </ac:spMkLst>
        </pc:spChg>
        <pc:spChg chg="mod">
          <ac:chgData name="Francesco Messuri" userId="S::f.messuri@indire.it::48cea130-d6b5-4dde-98f8-380123f1ffde" providerId="AD" clId="Web-{716B942E-9A3F-4769-ACD6-242CA8475F63}" dt="2021-07-13T06:05:10.435" v="34" actId="20577"/>
          <ac:spMkLst>
            <pc:docMk/>
            <pc:sldMk cId="1737969541" sldId="260"/>
            <ac:spMk id="3" creationId="{00000000-0000-0000-0000-000000000000}"/>
          </ac:spMkLst>
        </pc:spChg>
      </pc:sldChg>
      <pc:sldChg chg="modSp">
        <pc:chgData name="Francesco Messuri" userId="S::f.messuri@indire.it::48cea130-d6b5-4dde-98f8-380123f1ffde" providerId="AD" clId="Web-{716B942E-9A3F-4769-ACD6-242CA8475F63}" dt="2021-07-13T06:05:34.515" v="38" actId="20577"/>
        <pc:sldMkLst>
          <pc:docMk/>
          <pc:sldMk cId="1662782637" sldId="261"/>
        </pc:sldMkLst>
        <pc:spChg chg="mod">
          <ac:chgData name="Francesco Messuri" userId="S::f.messuri@indire.it::48cea130-d6b5-4dde-98f8-380123f1ffde" providerId="AD" clId="Web-{716B942E-9A3F-4769-ACD6-242CA8475F63}" dt="2021-07-13T06:05:26.389" v="36" actId="20577"/>
          <ac:spMkLst>
            <pc:docMk/>
            <pc:sldMk cId="1662782637" sldId="261"/>
            <ac:spMk id="2" creationId="{00000000-0000-0000-0000-000000000000}"/>
          </ac:spMkLst>
        </pc:spChg>
        <pc:spChg chg="mod">
          <ac:chgData name="Francesco Messuri" userId="S::f.messuri@indire.it::48cea130-d6b5-4dde-98f8-380123f1ffde" providerId="AD" clId="Web-{716B942E-9A3F-4769-ACD6-242CA8475F63}" dt="2021-07-13T06:05:34.515" v="38" actId="20577"/>
          <ac:spMkLst>
            <pc:docMk/>
            <pc:sldMk cId="1662782637" sldId="261"/>
            <ac:spMk id="4" creationId="{00000000-0000-0000-0000-000000000000}"/>
          </ac:spMkLst>
        </pc:spChg>
      </pc:sldChg>
      <pc:sldChg chg="modSp">
        <pc:chgData name="Francesco Messuri" userId="S::f.messuri@indire.it::48cea130-d6b5-4dde-98f8-380123f1ffde" providerId="AD" clId="Web-{716B942E-9A3F-4769-ACD6-242CA8475F63}" dt="2021-07-13T06:05:59.563" v="40" actId="20577"/>
        <pc:sldMkLst>
          <pc:docMk/>
          <pc:sldMk cId="3189306780" sldId="262"/>
        </pc:sldMkLst>
        <pc:spChg chg="mod">
          <ac:chgData name="Francesco Messuri" userId="S::f.messuri@indire.it::48cea130-d6b5-4dde-98f8-380123f1ffde" providerId="AD" clId="Web-{716B942E-9A3F-4769-ACD6-242CA8475F63}" dt="2021-07-13T06:05:59.563" v="40" actId="20577"/>
          <ac:spMkLst>
            <pc:docMk/>
            <pc:sldMk cId="3189306780" sldId="262"/>
            <ac:spMk id="2" creationId="{00000000-0000-0000-0000-000000000000}"/>
          </ac:spMkLst>
        </pc:spChg>
      </pc:sldChg>
      <pc:sldChg chg="modSp">
        <pc:chgData name="Francesco Messuri" userId="S::f.messuri@indire.it::48cea130-d6b5-4dde-98f8-380123f1ffde" providerId="AD" clId="Web-{716B942E-9A3F-4769-ACD6-242CA8475F63}" dt="2021-07-13T06:07:57.164" v="79" actId="20577"/>
        <pc:sldMkLst>
          <pc:docMk/>
          <pc:sldMk cId="614322808" sldId="263"/>
        </pc:sldMkLst>
        <pc:spChg chg="mod">
          <ac:chgData name="Francesco Messuri" userId="S::f.messuri@indire.it::48cea130-d6b5-4dde-98f8-380123f1ffde" providerId="AD" clId="Web-{716B942E-9A3F-4769-ACD6-242CA8475F63}" dt="2021-07-13T06:07:57.164" v="79" actId="20577"/>
          <ac:spMkLst>
            <pc:docMk/>
            <pc:sldMk cId="614322808" sldId="263"/>
            <ac:spMk id="3" creationId="{00000000-0000-0000-0000-000000000000}"/>
          </ac:spMkLst>
        </pc:spChg>
        <pc:graphicFrameChg chg="mod modGraphic">
          <ac:chgData name="Francesco Messuri" userId="S::f.messuri@indire.it::48cea130-d6b5-4dde-98f8-380123f1ffde" providerId="AD" clId="Web-{716B942E-9A3F-4769-ACD6-242CA8475F63}" dt="2021-07-13T06:07:07.708" v="77"/>
          <ac:graphicFrameMkLst>
            <pc:docMk/>
            <pc:sldMk cId="614322808" sldId="263"/>
            <ac:graphicFrameMk id="4" creationId="{00000000-0000-0000-0000-000000000000}"/>
          </ac:graphicFrameMkLst>
        </pc:graphicFrameChg>
      </pc:sldChg>
      <pc:sldChg chg="modSp">
        <pc:chgData name="Francesco Messuri" userId="S::f.messuri@indire.it::48cea130-d6b5-4dde-98f8-380123f1ffde" providerId="AD" clId="Web-{716B942E-9A3F-4769-ACD6-242CA8475F63}" dt="2021-07-13T06:04:45.152" v="31" actId="20577"/>
        <pc:sldMkLst>
          <pc:docMk/>
          <pc:sldMk cId="3870080334" sldId="264"/>
        </pc:sldMkLst>
        <pc:spChg chg="mod">
          <ac:chgData name="Francesco Messuri" userId="S::f.messuri@indire.it::48cea130-d6b5-4dde-98f8-380123f1ffde" providerId="AD" clId="Web-{716B942E-9A3F-4769-ACD6-242CA8475F63}" dt="2021-07-13T06:04:45.152" v="31" actId="20577"/>
          <ac:spMkLst>
            <pc:docMk/>
            <pc:sldMk cId="3870080334" sldId="264"/>
            <ac:spMk id="4" creationId="{00000000-0000-0000-0000-000000000000}"/>
          </ac:spMkLst>
        </pc:spChg>
      </pc:sldChg>
      <pc:sldChg chg="modSp">
        <pc:chgData name="Francesco Messuri" userId="S::f.messuri@indire.it::48cea130-d6b5-4dde-98f8-380123f1ffde" providerId="AD" clId="Web-{716B942E-9A3F-4769-ACD6-242CA8475F63}" dt="2021-07-13T06:07:33.209" v="78" actId="20577"/>
        <pc:sldMkLst>
          <pc:docMk/>
          <pc:sldMk cId="4143614103" sldId="265"/>
        </pc:sldMkLst>
        <pc:spChg chg="mod">
          <ac:chgData name="Francesco Messuri" userId="S::f.messuri@indire.it::48cea130-d6b5-4dde-98f8-380123f1ffde" providerId="AD" clId="Web-{716B942E-9A3F-4769-ACD6-242CA8475F63}" dt="2021-07-13T06:07:33.209" v="78" actId="20577"/>
          <ac:spMkLst>
            <pc:docMk/>
            <pc:sldMk cId="4143614103" sldId="265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937838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2667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2667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3"/>
            <a:ext cx="7772401" cy="112514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900112"/>
            <a:ext cx="4038600" cy="254555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3"/>
            <a:ext cx="4040188" cy="4798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4645026" y="1151333"/>
            <a:ext cx="4041777" cy="479824"/>
          </a:xfrm>
          <a:prstGeom prst="rect">
            <a:avLst/>
          </a:prstGeom>
        </p:spPr>
        <p:txBody>
          <a:bodyPr anchor="b"/>
          <a:lstStyle/>
          <a:p>
            <a:pPr marL="332613" indent="-332613" defTabSz="443484">
              <a:spcBef>
                <a:spcPts val="600"/>
              </a:spcBef>
              <a:defRPr sz="3104"/>
            </a:pPr>
            <a:endParaRPr/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xfrm>
            <a:off x="457201" y="204785"/>
            <a:ext cx="3008315" cy="87154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>
            <a:spLocks noGrp="1"/>
          </p:cNvSpPr>
          <p:nvPr>
            <p:ph type="body" sz="half" idx="13"/>
          </p:nvPr>
        </p:nvSpPr>
        <p:spPr>
          <a:xfrm>
            <a:off x="457199" y="1076326"/>
            <a:ext cx="3008317" cy="351829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2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83" name="Segnaposto immagine 2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2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2" cy="60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28178" y="4780033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Numero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20" y="4780033"/>
            <a:ext cx="181381" cy="2483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48575" y="629305"/>
            <a:ext cx="8602461" cy="19389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it-IT" sz="2400" b="1" dirty="0">
              <a:latin typeface="Raleway"/>
            </a:endParaRPr>
          </a:p>
          <a:p>
            <a:pPr algn="just"/>
            <a:r>
              <a:rPr lang="it-IT" sz="2400" b="1" dirty="0">
                <a:latin typeface="Raleway"/>
              </a:rPr>
              <a:t>IL SAPERE DELL’IDENTITA’ E’ IL SAPERE DELLA CONOSCENZA; IL SAPERE DELLA CONOSCENZA E’ IL SAPERE DELLA VITA.</a:t>
            </a:r>
          </a:p>
          <a:p>
            <a:pPr algn="just"/>
            <a:endParaRPr lang="it-IT" sz="2400" dirty="0"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14361410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asellaDiTesto 3"/>
          <p:cNvSpPr txBox="1"/>
          <p:nvPr/>
        </p:nvSpPr>
        <p:spPr>
          <a:xfrm>
            <a:off x="303539" y="3037296"/>
            <a:ext cx="8411613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 b="1" spc="3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endParaRPr dirty="0"/>
          </a:p>
        </p:txBody>
      </p:sp>
      <p:sp>
        <p:nvSpPr>
          <p:cNvPr id="97" name="CasellaDiTesto 5"/>
          <p:cNvSpPr txBox="1"/>
          <p:nvPr/>
        </p:nvSpPr>
        <p:spPr>
          <a:xfrm>
            <a:off x="303539" y="3456743"/>
            <a:ext cx="7184608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endParaRPr dirty="0"/>
          </a:p>
        </p:txBody>
      </p:sp>
      <p:sp>
        <p:nvSpPr>
          <p:cNvPr id="2" name="Rettangolo 1"/>
          <p:cNvSpPr/>
          <p:nvPr/>
        </p:nvSpPr>
        <p:spPr>
          <a:xfrm>
            <a:off x="329323" y="2374927"/>
            <a:ext cx="8485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i="1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/>
                <a:cs typeface="Raleway"/>
              </a:rPr>
              <a:t>PATHS</a:t>
            </a:r>
            <a:r>
              <a:rPr lang="it-IT" sz="2400" b="1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/>
                <a:cs typeface="Raleway"/>
              </a:rPr>
              <a:t> </a:t>
            </a:r>
          </a:p>
          <a:p>
            <a:pPr algn="ctr"/>
            <a:r>
              <a:rPr lang="it-IT" sz="2400" b="1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/>
                <a:cs typeface="Raleway"/>
              </a:rPr>
              <a:t>COME PROPOSTA IDENTITARIA PER LA SCUOLA</a:t>
            </a:r>
          </a:p>
        </p:txBody>
      </p:sp>
      <p:sp>
        <p:nvSpPr>
          <p:cNvPr id="3" name="Rettangolo 2"/>
          <p:cNvSpPr/>
          <p:nvPr/>
        </p:nvSpPr>
        <p:spPr>
          <a:xfrm>
            <a:off x="705774" y="3220101"/>
            <a:ext cx="77324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595959"/>
                </a:solidFill>
                <a:latin typeface="Raleway"/>
                <a:cs typeface="Raleway"/>
              </a:rPr>
              <a:t>Roberto Sala</a:t>
            </a:r>
          </a:p>
          <a:p>
            <a:pPr algn="ctr"/>
            <a:r>
              <a:rPr lang="it-IT" i="1" dirty="0">
                <a:solidFill>
                  <a:srgbClr val="595959"/>
                </a:solidFill>
                <a:latin typeface="Raleway"/>
                <a:cs typeface="Raleway"/>
              </a:rPr>
              <a:t>Coordinatore del Dipartimento di Scienze Umane</a:t>
            </a:r>
          </a:p>
          <a:p>
            <a:pPr algn="ctr"/>
            <a:r>
              <a:rPr lang="it-IT" b="1" dirty="0">
                <a:solidFill>
                  <a:srgbClr val="595959"/>
                </a:solidFill>
                <a:latin typeface="Raleway"/>
                <a:cs typeface="Raleway"/>
              </a:rPr>
              <a:t>Liceo Scientifico Statale «Sereni» di Luino (VA)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1638" y="858321"/>
            <a:ext cx="8309499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400" b="1" dirty="0">
                <a:latin typeface="Raleway"/>
              </a:rPr>
              <a:t>PATHS</a:t>
            </a:r>
          </a:p>
          <a:p>
            <a:pPr algn="ctr"/>
            <a:r>
              <a:rPr lang="it-IT" sz="2400" b="1" dirty="0" err="1">
                <a:latin typeface="Raleway"/>
              </a:rPr>
              <a:t>P</a:t>
            </a:r>
            <a:r>
              <a:rPr lang="it-IT" sz="2400" dirty="0" err="1">
                <a:latin typeface="Raleway"/>
              </a:rPr>
              <a:t>hilosophical</a:t>
            </a:r>
            <a:r>
              <a:rPr lang="it-IT" sz="2400" b="1" dirty="0">
                <a:latin typeface="Raleway"/>
              </a:rPr>
              <a:t> </a:t>
            </a:r>
            <a:r>
              <a:rPr lang="it-IT" sz="2400" b="1" dirty="0" err="1">
                <a:latin typeface="Raleway"/>
              </a:rPr>
              <a:t>A</a:t>
            </a:r>
            <a:r>
              <a:rPr lang="it-IT" sz="2400" dirty="0" err="1">
                <a:latin typeface="Raleway"/>
              </a:rPr>
              <a:t>pproach</a:t>
            </a:r>
            <a:r>
              <a:rPr lang="it-IT" sz="2400" dirty="0">
                <a:latin typeface="Raleway"/>
              </a:rPr>
              <a:t> to </a:t>
            </a:r>
            <a:r>
              <a:rPr lang="it-IT" sz="2400" b="1" dirty="0" err="1">
                <a:latin typeface="Raleway"/>
              </a:rPr>
              <a:t>TH</a:t>
            </a:r>
            <a:r>
              <a:rPr lang="it-IT" sz="2400" dirty="0" err="1">
                <a:latin typeface="Raleway"/>
              </a:rPr>
              <a:t>inking</a:t>
            </a:r>
            <a:r>
              <a:rPr lang="it-IT" sz="2400" dirty="0">
                <a:latin typeface="Raleway"/>
              </a:rPr>
              <a:t> </a:t>
            </a:r>
            <a:r>
              <a:rPr lang="it-IT" sz="2400" b="1" dirty="0">
                <a:latin typeface="Raleway"/>
              </a:rPr>
              <a:t>S</a:t>
            </a:r>
            <a:r>
              <a:rPr lang="it-IT" sz="2400" dirty="0">
                <a:latin typeface="Raleway"/>
              </a:rPr>
              <a:t>kills</a:t>
            </a:r>
            <a:r>
              <a:rPr lang="it-IT" sz="2400" b="1" dirty="0">
                <a:latin typeface="Raleway"/>
              </a:rPr>
              <a:t> </a:t>
            </a:r>
          </a:p>
        </p:txBody>
      </p:sp>
      <p:sp>
        <p:nvSpPr>
          <p:cNvPr id="3" name="Rettangolo 2"/>
          <p:cNvSpPr/>
          <p:nvPr/>
        </p:nvSpPr>
        <p:spPr>
          <a:xfrm>
            <a:off x="501587" y="1844485"/>
            <a:ext cx="8229600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it-IT" sz="2400" dirty="0" err="1">
                <a:latin typeface="Raleway"/>
              </a:rPr>
              <a:t>Nell’a.s.</a:t>
            </a:r>
            <a:r>
              <a:rPr lang="it-IT" sz="2400" dirty="0">
                <a:latin typeface="Raleway"/>
              </a:rPr>
              <a:t> 2020-2021, il Dipartimento di Scienze Umane del Liceo </a:t>
            </a:r>
            <a:r>
              <a:rPr lang="it-IT" sz="2400" i="1" dirty="0">
                <a:latin typeface="Raleway"/>
              </a:rPr>
              <a:t>“Sereni”</a:t>
            </a:r>
            <a:r>
              <a:rPr lang="it-IT" sz="2400" dirty="0">
                <a:latin typeface="Raleway"/>
              </a:rPr>
              <a:t> ha aderito allo spirito del Progetto di Indire, proponendo l’utilizzo di tale approccio filosofico nelle </a:t>
            </a:r>
            <a:r>
              <a:rPr lang="it-IT" sz="2400" i="1" dirty="0">
                <a:latin typeface="Raleway"/>
              </a:rPr>
              <a:t>scienze umane</a:t>
            </a:r>
            <a:r>
              <a:rPr lang="it-IT" sz="2400" dirty="0">
                <a:latin typeface="Raleway"/>
              </a:rPr>
              <a:t>. Per questo motivo, l’acronimo </a:t>
            </a:r>
            <a:r>
              <a:rPr lang="it-IT" sz="2400" b="1" dirty="0">
                <a:latin typeface="Raleway"/>
              </a:rPr>
              <a:t>PATHS</a:t>
            </a:r>
            <a:r>
              <a:rPr lang="it-IT" sz="2400" dirty="0">
                <a:latin typeface="Raleway"/>
              </a:rPr>
              <a:t> è stato rimodulato come: </a:t>
            </a:r>
          </a:p>
          <a:p>
            <a:pPr algn="ctr"/>
            <a:r>
              <a:rPr lang="it-IT" sz="2400" b="1" dirty="0" err="1">
                <a:latin typeface="Raleway"/>
              </a:rPr>
              <a:t>P</a:t>
            </a:r>
            <a:r>
              <a:rPr lang="it-IT" sz="2400" dirty="0" err="1">
                <a:latin typeface="Raleway"/>
              </a:rPr>
              <a:t>hilosophical</a:t>
            </a:r>
            <a:r>
              <a:rPr lang="it-IT" sz="2400" dirty="0">
                <a:latin typeface="Raleway"/>
              </a:rPr>
              <a:t> </a:t>
            </a:r>
            <a:r>
              <a:rPr lang="it-IT" sz="2400" b="1" dirty="0" err="1">
                <a:latin typeface="Raleway"/>
              </a:rPr>
              <a:t>A</a:t>
            </a:r>
            <a:r>
              <a:rPr lang="it-IT" sz="2400" dirty="0" err="1">
                <a:latin typeface="Raleway"/>
              </a:rPr>
              <a:t>pproach</a:t>
            </a:r>
            <a:r>
              <a:rPr lang="it-IT" sz="2400" dirty="0">
                <a:latin typeface="Raleway"/>
              </a:rPr>
              <a:t> </a:t>
            </a:r>
            <a:r>
              <a:rPr lang="it-IT" sz="2400" b="1" dirty="0">
                <a:latin typeface="Raleway"/>
              </a:rPr>
              <a:t>T</a:t>
            </a:r>
            <a:r>
              <a:rPr lang="it-IT" sz="2400" dirty="0">
                <a:latin typeface="Raleway"/>
              </a:rPr>
              <a:t>o </a:t>
            </a:r>
            <a:r>
              <a:rPr lang="it-IT" sz="2400" b="1" dirty="0">
                <a:latin typeface="Raleway"/>
              </a:rPr>
              <a:t>H</a:t>
            </a:r>
            <a:r>
              <a:rPr lang="it-IT" sz="2400" dirty="0">
                <a:latin typeface="Raleway"/>
              </a:rPr>
              <a:t>uman </a:t>
            </a:r>
            <a:r>
              <a:rPr lang="it-IT" sz="2400" b="1" dirty="0">
                <a:latin typeface="Raleway"/>
              </a:rPr>
              <a:t>S</a:t>
            </a:r>
            <a:r>
              <a:rPr lang="it-IT" sz="2400" dirty="0">
                <a:latin typeface="Raleway"/>
              </a:rPr>
              <a:t>ciences. 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75209" y="902684"/>
            <a:ext cx="8566950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it-IT" dirty="0">
                <a:latin typeface="Raleway"/>
              </a:rPr>
              <a:t>Il Dipartimento ha poi rielaborato il Progetto declinando alcune parole-chiave del lessico delle scienze umane su tutti gli anni di corso e in tutte le classi del Liceo delle Scienze Umane di Luino e del LES di Laveno, secondo la seguente articolazione: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911867"/>
              </p:ext>
            </p:extLst>
          </p:nvPr>
        </p:nvGraphicFramePr>
        <p:xfrm>
          <a:off x="1467485" y="2363787"/>
          <a:ext cx="6209030" cy="17068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51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Raleway"/>
                        </a:rPr>
                        <a:t>Liceo delle Scienze Umane</a:t>
                      </a:r>
                      <a:endParaRPr lang="it-IT" sz="1400" b="1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Raleway"/>
                        </a:rPr>
                        <a:t>PAROLA</a:t>
                      </a:r>
                      <a:endParaRPr lang="it-IT" sz="1400" b="1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Raleway"/>
                        </a:rPr>
                        <a:t>Liceo Economico- Sociale</a:t>
                      </a:r>
                      <a:endParaRPr lang="it-IT" sz="1400" b="1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Raleway"/>
                        </a:rPr>
                        <a:t>PAROLA</a:t>
                      </a:r>
                      <a:endParaRPr lang="it-IT" sz="1400" b="1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Raleway"/>
                        </a:rPr>
                        <a:t>Classi prime</a:t>
                      </a:r>
                      <a:endParaRPr lang="it-IT" sz="1400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Raleway"/>
                        </a:rPr>
                        <a:t>Racconto</a:t>
                      </a:r>
                      <a:endParaRPr lang="it-IT" sz="1400" b="1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Raleway"/>
                        </a:rPr>
                        <a:t>Classi prime</a:t>
                      </a:r>
                      <a:endParaRPr lang="it-IT" sz="1400" dirty="0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Raleway"/>
                        </a:rPr>
                        <a:t>Muro</a:t>
                      </a:r>
                      <a:endParaRPr lang="it-IT" sz="1400" b="1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Raleway"/>
                        </a:rPr>
                        <a:t>Classi seconde</a:t>
                      </a:r>
                      <a:endParaRPr lang="it-IT" sz="1400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Raleway"/>
                        </a:rPr>
                        <a:t>Memoria</a:t>
                      </a:r>
                      <a:endParaRPr lang="it-IT" sz="1400" b="1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Raleway"/>
                        </a:rPr>
                        <a:t>Classi seconde</a:t>
                      </a:r>
                      <a:endParaRPr lang="it-IT" sz="1400" dirty="0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Raleway"/>
                        </a:rPr>
                        <a:t>Diseguaglianza</a:t>
                      </a:r>
                      <a:endParaRPr lang="it-IT" sz="1400" b="1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Raleway"/>
                        </a:rPr>
                        <a:t>Classi terze</a:t>
                      </a:r>
                      <a:endParaRPr lang="it-IT" sz="1400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Raleway"/>
                        </a:rPr>
                        <a:t>Altro</a:t>
                      </a:r>
                      <a:endParaRPr lang="it-IT" sz="1400" b="1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Raleway"/>
                        </a:rPr>
                        <a:t>Classi terze</a:t>
                      </a:r>
                      <a:endParaRPr lang="it-IT" sz="1400" dirty="0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Raleway"/>
                        </a:rPr>
                        <a:t>Privato</a:t>
                      </a:r>
                      <a:endParaRPr lang="it-IT" sz="1400" b="1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Raleway"/>
                        </a:rPr>
                        <a:t>Classi quarte</a:t>
                      </a:r>
                      <a:endParaRPr lang="it-IT" sz="1400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Raleway"/>
                        </a:rPr>
                        <a:t>Confine</a:t>
                      </a:r>
                      <a:endParaRPr lang="it-IT" sz="1400" b="1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Raleway"/>
                        </a:rPr>
                        <a:t>Classi quarte</a:t>
                      </a:r>
                      <a:endParaRPr lang="it-IT" sz="1400" dirty="0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Raleway"/>
                        </a:rPr>
                        <a:t>Dono</a:t>
                      </a:r>
                      <a:endParaRPr lang="it-IT" sz="1400" b="1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Raleway"/>
                        </a:rPr>
                        <a:t>Classi quinte</a:t>
                      </a:r>
                      <a:endParaRPr lang="it-IT" sz="1400" dirty="0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Raleway"/>
                        </a:rPr>
                        <a:t>Differenza</a:t>
                      </a:r>
                      <a:endParaRPr lang="it-IT" sz="1400" b="1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Raleway"/>
                        </a:rPr>
                        <a:t>Classi quinte</a:t>
                      </a:r>
                      <a:endParaRPr lang="it-IT" sz="1400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Raleway"/>
                        </a:rPr>
                        <a:t>Crisi</a:t>
                      </a:r>
                      <a:endParaRPr lang="it-IT" sz="1400" b="1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14525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75209" y="689620"/>
            <a:ext cx="8566950" cy="35855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400" b="1" dirty="0">
                <a:latin typeface="Raleway"/>
              </a:rPr>
              <a:t>LE PAROLE DEFINISCONO UNA IDENTITA’</a:t>
            </a:r>
            <a:endParaRPr lang="it-IT" sz="2400">
              <a:latin typeface="Raleway"/>
            </a:endParaRPr>
          </a:p>
          <a:p>
            <a:pPr algn="just"/>
            <a:r>
              <a:rPr lang="it-IT" sz="1400" dirty="0">
                <a:latin typeface="Raleway"/>
              </a:rPr>
              <a:t>I</a:t>
            </a:r>
            <a:r>
              <a:rPr lang="it-IT" sz="1350" dirty="0">
                <a:latin typeface="Raleway"/>
              </a:rPr>
              <a:t>l percorso del </a:t>
            </a:r>
            <a:r>
              <a:rPr lang="it-IT" sz="1350" u="sng" dirty="0">
                <a:latin typeface="Raleway"/>
              </a:rPr>
              <a:t>Liceo delle Scienze Umane</a:t>
            </a:r>
            <a:r>
              <a:rPr lang="it-IT" sz="1350" dirty="0">
                <a:latin typeface="Raleway"/>
              </a:rPr>
              <a:t> inizia con la parola </a:t>
            </a:r>
            <a:r>
              <a:rPr lang="it-IT" sz="1350" b="1" dirty="0">
                <a:latin typeface="Raleway"/>
              </a:rPr>
              <a:t>racconto</a:t>
            </a:r>
            <a:r>
              <a:rPr lang="it-IT" sz="1350" dirty="0">
                <a:latin typeface="Raleway"/>
              </a:rPr>
              <a:t>. Racconto, prima orale e poi scritto, come modalità privilegiata della trasmissione dei modelli educativi presso le antiche culture. Racconto come costruzione di un’</a:t>
            </a:r>
            <a:r>
              <a:rPr lang="it-IT" sz="1350" u="sng" dirty="0">
                <a:latin typeface="Raleway"/>
              </a:rPr>
              <a:t>identità</a:t>
            </a:r>
            <a:r>
              <a:rPr lang="it-IT" sz="1350" dirty="0">
                <a:latin typeface="Raleway"/>
              </a:rPr>
              <a:t> personale e come </a:t>
            </a:r>
            <a:r>
              <a:rPr lang="it-IT" sz="1350" i="1" dirty="0">
                <a:latin typeface="Raleway"/>
              </a:rPr>
              <a:t>narrazione di sé</a:t>
            </a:r>
            <a:r>
              <a:rPr lang="it-IT" sz="1350" dirty="0">
                <a:latin typeface="Raleway"/>
              </a:rPr>
              <a:t>: lo studente che inizia un nuovo percorso. “Dimmi chi sei, raccontami di te”. Il secondo anno introduce la parola </a:t>
            </a:r>
            <a:r>
              <a:rPr lang="it-IT" sz="1350" b="1" dirty="0">
                <a:latin typeface="Raleway"/>
              </a:rPr>
              <a:t>memoria</a:t>
            </a:r>
            <a:r>
              <a:rPr lang="it-IT" sz="1350" dirty="0">
                <a:latin typeface="Raleway"/>
              </a:rPr>
              <a:t>. Memoria come attività cognitiva fondamentale, connessa all’</a:t>
            </a:r>
            <a:r>
              <a:rPr lang="it-IT" sz="1350" u="sng" dirty="0">
                <a:latin typeface="Raleway"/>
              </a:rPr>
              <a:t>identità</a:t>
            </a:r>
            <a:r>
              <a:rPr lang="it-IT" sz="1350" dirty="0">
                <a:latin typeface="Raleway"/>
              </a:rPr>
              <a:t> personale e al processo di apprendimento. Memoria come senso di una provenienza, come traccia di un percorso, o come luogo psichico della </a:t>
            </a:r>
            <a:r>
              <a:rPr lang="it-IT" sz="1350" i="1" dirty="0">
                <a:latin typeface="Raleway"/>
              </a:rPr>
              <a:t>permanenza</a:t>
            </a:r>
            <a:r>
              <a:rPr lang="it-IT" sz="1350" dirty="0">
                <a:latin typeface="Raleway"/>
              </a:rPr>
              <a:t> nel fluire della vita. In classe terza emerge la parola </a:t>
            </a:r>
            <a:r>
              <a:rPr lang="it-IT" sz="1350" b="1" dirty="0">
                <a:latin typeface="Raleway"/>
              </a:rPr>
              <a:t>altro</a:t>
            </a:r>
            <a:r>
              <a:rPr lang="it-IT" sz="1350" dirty="0">
                <a:latin typeface="Raleway"/>
              </a:rPr>
              <a:t>: la </a:t>
            </a:r>
            <a:r>
              <a:rPr lang="it-IT" sz="1350" i="1" dirty="0">
                <a:latin typeface="Raleway"/>
              </a:rPr>
              <a:t>scoperta dell’altro</a:t>
            </a:r>
            <a:r>
              <a:rPr lang="it-IT" sz="1350" dirty="0">
                <a:latin typeface="Raleway"/>
              </a:rPr>
              <a:t> come evento della scoperta della propria </a:t>
            </a:r>
            <a:r>
              <a:rPr lang="it-IT" sz="1350" u="sng" dirty="0">
                <a:latin typeface="Raleway"/>
              </a:rPr>
              <a:t>identità</a:t>
            </a:r>
            <a:r>
              <a:rPr lang="it-IT" sz="1350" dirty="0">
                <a:latin typeface="Raleway"/>
              </a:rPr>
              <a:t> </a:t>
            </a:r>
            <a:r>
              <a:rPr lang="it-IT" sz="1350" i="1" dirty="0">
                <a:latin typeface="Raleway"/>
              </a:rPr>
              <a:t>plurale</a:t>
            </a:r>
            <a:r>
              <a:rPr lang="it-IT" sz="1350" dirty="0">
                <a:latin typeface="Raleway"/>
              </a:rPr>
              <a:t>; l’altro come </a:t>
            </a:r>
            <a:r>
              <a:rPr lang="it-IT" sz="1350" i="1" dirty="0">
                <a:latin typeface="Raleway"/>
              </a:rPr>
              <a:t>specchio</a:t>
            </a:r>
            <a:r>
              <a:rPr lang="it-IT" sz="1350" dirty="0">
                <a:latin typeface="Raleway"/>
              </a:rPr>
              <a:t>.</a:t>
            </a:r>
            <a:r>
              <a:rPr lang="it-IT" sz="1350" i="1" dirty="0">
                <a:latin typeface="Raleway"/>
              </a:rPr>
              <a:t> </a:t>
            </a:r>
            <a:r>
              <a:rPr lang="it-IT" sz="1350" dirty="0">
                <a:latin typeface="Raleway"/>
              </a:rPr>
              <a:t>L’altro come ridefinizione del sé; l’altro come l’ineludibile accadere </a:t>
            </a:r>
            <a:r>
              <a:rPr lang="it-IT" sz="1350" i="1" dirty="0">
                <a:latin typeface="Raleway"/>
              </a:rPr>
              <a:t>degli altri</a:t>
            </a:r>
            <a:r>
              <a:rPr lang="it-IT" sz="1350" dirty="0">
                <a:latin typeface="Raleway"/>
              </a:rPr>
              <a:t>. La classe quarta esplora la parola </a:t>
            </a:r>
            <a:r>
              <a:rPr lang="it-IT" sz="1350" b="1" dirty="0">
                <a:latin typeface="Raleway"/>
              </a:rPr>
              <a:t>confine</a:t>
            </a:r>
            <a:r>
              <a:rPr lang="it-IT" sz="1350" dirty="0">
                <a:latin typeface="Raleway"/>
              </a:rPr>
              <a:t>. Confine è il </a:t>
            </a:r>
            <a:r>
              <a:rPr lang="it-IT" sz="1350" i="1" dirty="0">
                <a:latin typeface="Raleway"/>
              </a:rPr>
              <a:t>limite</a:t>
            </a:r>
            <a:r>
              <a:rPr lang="it-IT" sz="1350" dirty="0">
                <a:latin typeface="Raleway"/>
              </a:rPr>
              <a:t> tra il normale e il patologico, tra devianza e normalità. Confine come dialettica tra luoghi e </a:t>
            </a:r>
            <a:r>
              <a:rPr lang="it-IT" sz="1350" dirty="0" err="1">
                <a:latin typeface="Raleway"/>
              </a:rPr>
              <a:t>nonluoghi</a:t>
            </a:r>
            <a:r>
              <a:rPr lang="it-IT" sz="1350" dirty="0">
                <a:latin typeface="Raleway"/>
              </a:rPr>
              <a:t>. Confine come </a:t>
            </a:r>
            <a:r>
              <a:rPr lang="it-IT" sz="1350" i="1" dirty="0">
                <a:latin typeface="Raleway"/>
              </a:rPr>
              <a:t>linea di</a:t>
            </a:r>
            <a:r>
              <a:rPr lang="it-IT" sz="1350" dirty="0">
                <a:latin typeface="Raleway"/>
              </a:rPr>
              <a:t> </a:t>
            </a:r>
            <a:r>
              <a:rPr lang="it-IT" sz="1350" i="1" dirty="0">
                <a:latin typeface="Raleway"/>
              </a:rPr>
              <a:t>separazione</a:t>
            </a:r>
            <a:r>
              <a:rPr lang="it-IT" sz="1350" dirty="0">
                <a:latin typeface="Raleway"/>
              </a:rPr>
              <a:t> tra Stati e culture, o </a:t>
            </a:r>
            <a:r>
              <a:rPr lang="it-IT" sz="1350" i="1" dirty="0">
                <a:latin typeface="Raleway"/>
              </a:rPr>
              <a:t>divisione </a:t>
            </a:r>
            <a:r>
              <a:rPr lang="it-IT" sz="1350" dirty="0">
                <a:latin typeface="Raleway"/>
              </a:rPr>
              <a:t>di </a:t>
            </a:r>
            <a:r>
              <a:rPr lang="it-IT" sz="1350" u="sng" dirty="0">
                <a:latin typeface="Raleway"/>
              </a:rPr>
              <a:t>identità</a:t>
            </a:r>
            <a:r>
              <a:rPr lang="it-IT" sz="1350" dirty="0">
                <a:latin typeface="Raleway"/>
              </a:rPr>
              <a:t> e ruoli; ma anche come </a:t>
            </a:r>
            <a:r>
              <a:rPr lang="it-IT" sz="1350" i="1" dirty="0">
                <a:latin typeface="Raleway"/>
              </a:rPr>
              <a:t>sguardo</a:t>
            </a:r>
            <a:r>
              <a:rPr lang="it-IT" sz="1350" dirty="0">
                <a:latin typeface="Raleway"/>
              </a:rPr>
              <a:t> sull’oltre e paradossale </a:t>
            </a:r>
            <a:r>
              <a:rPr lang="it-IT" sz="1350" i="1" dirty="0">
                <a:latin typeface="Raleway"/>
              </a:rPr>
              <a:t>possibilità di attraversamento</a:t>
            </a:r>
            <a:r>
              <a:rPr lang="it-IT" sz="1350" dirty="0">
                <a:latin typeface="Raleway"/>
              </a:rPr>
              <a:t> verso l’ignoto. L’ultimo anno del percorso liceale pone al centro la parola </a:t>
            </a:r>
            <a:r>
              <a:rPr lang="it-IT" sz="1350" b="1" dirty="0">
                <a:latin typeface="Raleway"/>
              </a:rPr>
              <a:t>differenza</a:t>
            </a:r>
            <a:r>
              <a:rPr lang="it-IT" sz="1350" dirty="0">
                <a:latin typeface="Raleway"/>
              </a:rPr>
              <a:t>. Differenza come </a:t>
            </a:r>
            <a:r>
              <a:rPr lang="it-IT" sz="1350" i="1" dirty="0">
                <a:latin typeface="Raleway"/>
              </a:rPr>
              <a:t>rispetto</a:t>
            </a:r>
            <a:r>
              <a:rPr lang="it-IT" sz="1350" dirty="0">
                <a:latin typeface="Raleway"/>
              </a:rPr>
              <a:t> delle differenze e delle </a:t>
            </a:r>
            <a:r>
              <a:rPr lang="it-IT" sz="1350" u="sng" dirty="0">
                <a:latin typeface="Raleway"/>
              </a:rPr>
              <a:t>identità</a:t>
            </a:r>
            <a:r>
              <a:rPr lang="it-IT" sz="1350" dirty="0">
                <a:latin typeface="Raleway"/>
              </a:rPr>
              <a:t>. Differenza come </a:t>
            </a:r>
            <a:r>
              <a:rPr lang="it-IT" sz="1350" i="1" dirty="0">
                <a:latin typeface="Raleway"/>
              </a:rPr>
              <a:t>ricchezza culturale</a:t>
            </a:r>
            <a:r>
              <a:rPr lang="it-IT" sz="1350" dirty="0">
                <a:latin typeface="Raleway"/>
              </a:rPr>
              <a:t>. </a:t>
            </a:r>
            <a:r>
              <a:rPr lang="it-IT" sz="1350" i="1" dirty="0">
                <a:latin typeface="Raleway"/>
              </a:rPr>
              <a:t>Educazione alle differenze</a:t>
            </a:r>
            <a:r>
              <a:rPr lang="it-IT" sz="1350" dirty="0">
                <a:latin typeface="Raleway"/>
              </a:rPr>
              <a:t>. Ma anche: differenza come </a:t>
            </a:r>
            <a:r>
              <a:rPr lang="it-IT" sz="1350" i="1" dirty="0">
                <a:latin typeface="Raleway"/>
              </a:rPr>
              <a:t>biodiversità</a:t>
            </a:r>
            <a:r>
              <a:rPr lang="it-IT" sz="1350" dirty="0">
                <a:latin typeface="Raleway"/>
              </a:rPr>
              <a:t>, differenza come luogo di un possibile </a:t>
            </a:r>
            <a:r>
              <a:rPr lang="it-IT" sz="1350" i="1" dirty="0">
                <a:latin typeface="Raleway"/>
              </a:rPr>
              <a:t>incontro</a:t>
            </a:r>
            <a:r>
              <a:rPr lang="it-IT" sz="1350" dirty="0">
                <a:latin typeface="Raleway"/>
              </a:rPr>
              <a:t>. Differenza come spazio del </a:t>
            </a:r>
            <a:r>
              <a:rPr lang="it-IT" sz="1350" i="1" dirty="0">
                <a:latin typeface="Raleway"/>
              </a:rPr>
              <a:t>politico</a:t>
            </a:r>
            <a:r>
              <a:rPr lang="it-IT" sz="1350" dirty="0">
                <a:latin typeface="Raleway"/>
              </a:rPr>
              <a:t> e della </a:t>
            </a:r>
            <a:r>
              <a:rPr lang="it-IT" sz="1350" i="1" dirty="0">
                <a:latin typeface="Raleway"/>
              </a:rPr>
              <a:t>democrazia</a:t>
            </a:r>
            <a:r>
              <a:rPr lang="it-IT" sz="1350" dirty="0">
                <a:latin typeface="Raleway"/>
              </a:rPr>
              <a:t>. </a:t>
            </a:r>
            <a:endParaRPr lang="it-IT" sz="1350" b="1" dirty="0"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87008033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9597" y="966656"/>
            <a:ext cx="8478174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400" b="1" dirty="0">
                <a:latin typeface="Raleway"/>
              </a:rPr>
              <a:t>L’IDENTITA’ E’ UN INTRECCIO DI SAPERI</a:t>
            </a:r>
          </a:p>
        </p:txBody>
      </p:sp>
      <p:sp>
        <p:nvSpPr>
          <p:cNvPr id="3" name="Rettangolo 2"/>
          <p:cNvSpPr/>
          <p:nvPr/>
        </p:nvSpPr>
        <p:spPr>
          <a:xfrm>
            <a:off x="355107" y="1546279"/>
            <a:ext cx="8407153" cy="258532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it-IT" dirty="0">
                <a:latin typeface="Raleway"/>
              </a:rPr>
              <a:t>IL LICEO DELLE SCIENZE UMANE, COME, IN GENERALE, ACCADE PER I LICEI DI IMPIANTO UMANISTICO-ARTISTICO, E’ TALVOLTA CONSIDERATO UN LICEO «MINORE», DOVE L’ASPETTO SCIENTIFICO APPARE PIU’ «DEBOLE» RISPETTO ALLA STRUTTURA EPISTEMOLOGICA DEGLI ALTRI LICEI. QUESTO PREGIUDIZIO DEVE MOLTO ALL’IMPOSTAZIONE GENTILIANA DELLA SCUOLA ITALIANA E AD UNA SUDDIVISIONE DI STAMPO POSITIVISTICO TRA </a:t>
            </a:r>
            <a:r>
              <a:rPr lang="it-IT" i="1" dirty="0">
                <a:latin typeface="Raleway"/>
              </a:rPr>
              <a:t>SCIENZE DELLA NATURA</a:t>
            </a:r>
            <a:r>
              <a:rPr lang="it-IT" dirty="0">
                <a:latin typeface="Raleway"/>
              </a:rPr>
              <a:t> E </a:t>
            </a:r>
            <a:r>
              <a:rPr lang="it-IT" i="1" dirty="0">
                <a:latin typeface="Raleway"/>
              </a:rPr>
              <a:t>SCIENZE DELLO SPIRITO</a:t>
            </a:r>
            <a:r>
              <a:rPr lang="it-IT" dirty="0">
                <a:latin typeface="Raleway"/>
              </a:rPr>
              <a:t>, ANCORA OGGI CONDIVISA MA PIUTTOSTO INSENSATA RISPETTO ALLA COMPLESSITA’ DELLA VITA E DELLA CONOSCENZA CHE L’ESSERE UMANO NE HA.</a:t>
            </a:r>
          </a:p>
        </p:txBody>
      </p:sp>
    </p:spTree>
    <p:extLst>
      <p:ext uri="{BB962C8B-B14F-4D97-AF65-F5344CB8AC3E}">
        <p14:creationId xmlns:p14="http://schemas.microsoft.com/office/powerpoint/2010/main" val="173796954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1942" y="851247"/>
            <a:ext cx="8655728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it-IT" sz="2400" b="1" dirty="0">
                <a:latin typeface="Raleway"/>
              </a:rPr>
              <a:t>OGNI SAPERE NON E’ MAI CHIUSO SU DI SE’ O AVULSO DAGLI ALTRI SAPERI; OGNI SAPERE – ANCHE IL PIU’ «ASTRATTO» – HA A CHE FARE CON LA VITA.</a:t>
            </a:r>
          </a:p>
        </p:txBody>
      </p:sp>
      <p:sp>
        <p:nvSpPr>
          <p:cNvPr id="4" name="Rettangolo 3"/>
          <p:cNvSpPr/>
          <p:nvPr/>
        </p:nvSpPr>
        <p:spPr>
          <a:xfrm>
            <a:off x="221943" y="2051576"/>
            <a:ext cx="8584706" cy="203132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it-IT" dirty="0">
                <a:latin typeface="Raleway"/>
              </a:rPr>
              <a:t>IN QUESTO SENSO, IL </a:t>
            </a:r>
            <a:r>
              <a:rPr lang="it-IT" b="1" dirty="0">
                <a:latin typeface="Raleway"/>
              </a:rPr>
              <a:t>PROGETTO </a:t>
            </a:r>
            <a:r>
              <a:rPr lang="it-IT" b="1" i="1" dirty="0">
                <a:latin typeface="Raleway"/>
              </a:rPr>
              <a:t>PATHS</a:t>
            </a:r>
            <a:r>
              <a:rPr lang="it-IT" b="1" dirty="0">
                <a:latin typeface="Raleway"/>
              </a:rPr>
              <a:t> DI INDIRE</a:t>
            </a:r>
            <a:r>
              <a:rPr lang="it-IT" dirty="0">
                <a:latin typeface="Raleway"/>
              </a:rPr>
              <a:t> PERMETTE AL LICEO DELLE SCIENZE UMANE DI </a:t>
            </a:r>
            <a:r>
              <a:rPr lang="it-IT" u="sng" dirty="0">
                <a:latin typeface="Raleway"/>
              </a:rPr>
              <a:t>COSTRUIRE UN PERCORSO DENTRO AI SAPERI DISCIPLINARI</a:t>
            </a:r>
            <a:r>
              <a:rPr lang="it-IT" dirty="0">
                <a:latin typeface="Raleway"/>
              </a:rPr>
              <a:t>, RIDEFINENDOLI E RINNOVANDOLI CONTINUAMENTE ATTRAVERSO </a:t>
            </a:r>
            <a:r>
              <a:rPr lang="it-IT" b="1" dirty="0">
                <a:latin typeface="Raleway"/>
              </a:rPr>
              <a:t>LE PAROLE</a:t>
            </a:r>
            <a:r>
              <a:rPr lang="it-IT" dirty="0">
                <a:latin typeface="Raleway"/>
              </a:rPr>
              <a:t>. </a:t>
            </a:r>
          </a:p>
          <a:p>
            <a:pPr algn="just"/>
            <a:r>
              <a:rPr lang="it-IT" dirty="0">
                <a:latin typeface="Raleway"/>
              </a:rPr>
              <a:t>I DOCENTI SPERIMENTANO UN </a:t>
            </a:r>
            <a:r>
              <a:rPr lang="it-IT" u="sng" dirty="0">
                <a:latin typeface="Raleway"/>
              </a:rPr>
              <a:t>METODO</a:t>
            </a:r>
            <a:r>
              <a:rPr lang="it-IT" dirty="0">
                <a:latin typeface="Raleway"/>
              </a:rPr>
              <a:t> DI INSEGNAMENTO ATTIVO, SEMPLICE MA RIGOROSO.</a:t>
            </a:r>
          </a:p>
          <a:p>
            <a:pPr algn="just"/>
            <a:r>
              <a:rPr lang="it-IT" dirty="0">
                <a:latin typeface="Raleway"/>
              </a:rPr>
              <a:t>GLI ALUNNI SONO COINVOLTI IN UN APPRENDIMENTO SIGNIFICATIVO, CHE FORNISCE LORO STRUMENTI CONCETTUALI DI </a:t>
            </a:r>
            <a:r>
              <a:rPr lang="it-IT" u="sng" dirty="0">
                <a:latin typeface="Raleway"/>
              </a:rPr>
              <a:t>RIFLESSIONE</a:t>
            </a:r>
            <a:r>
              <a:rPr lang="it-IT" dirty="0">
                <a:latin typeface="Raleway"/>
              </a:rPr>
              <a:t> E DI </a:t>
            </a:r>
            <a:r>
              <a:rPr lang="it-IT" u="sng" dirty="0">
                <a:latin typeface="Raleway"/>
              </a:rPr>
              <a:t>CRITICA</a:t>
            </a:r>
            <a:r>
              <a:rPr lang="it-IT" dirty="0">
                <a:latin typeface="Raleway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278263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7200" y="587132"/>
            <a:ext cx="8185212" cy="403187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1600" b="1" dirty="0">
                <a:latin typeface="Raleway"/>
              </a:rPr>
              <a:t>«PAROLE PER COSTRUIRE PENSIERI»</a:t>
            </a:r>
          </a:p>
          <a:p>
            <a:pPr algn="just"/>
            <a:r>
              <a:rPr lang="it-IT" sz="1550" dirty="0">
                <a:latin typeface="Raleway"/>
              </a:rPr>
              <a:t>Per questo, </a:t>
            </a:r>
            <a:r>
              <a:rPr lang="it-IT" sz="1550" dirty="0" err="1">
                <a:latin typeface="Raleway"/>
              </a:rPr>
              <a:t>nell’a.s.</a:t>
            </a:r>
            <a:r>
              <a:rPr lang="it-IT" sz="1550" dirty="0">
                <a:latin typeface="Raleway"/>
              </a:rPr>
              <a:t> 2021-2022, lasciando invariato l’impianto generale proposto l’anno scorso, nel </a:t>
            </a:r>
            <a:r>
              <a:rPr lang="it-IT" sz="1550" u="sng" dirty="0">
                <a:latin typeface="Raleway"/>
              </a:rPr>
              <a:t>Liceo delle Scienze Umane</a:t>
            </a:r>
            <a:r>
              <a:rPr lang="it-IT" sz="1550" dirty="0">
                <a:latin typeface="Raleway"/>
              </a:rPr>
              <a:t> verrà attivato un secondo percorso di parole che intende intrecciare le </a:t>
            </a:r>
            <a:r>
              <a:rPr lang="it-IT" sz="1550" b="1" dirty="0">
                <a:latin typeface="Raleway"/>
              </a:rPr>
              <a:t>scienze motorie, naturali e umane</a:t>
            </a:r>
            <a:r>
              <a:rPr lang="it-IT" sz="1550" dirty="0">
                <a:latin typeface="Raleway"/>
              </a:rPr>
              <a:t>, valorizzando il dialogo tra le discipline.</a:t>
            </a:r>
            <a:r>
              <a:rPr lang="it-IT" sz="1550" b="1" dirty="0">
                <a:latin typeface="Raleway"/>
              </a:rPr>
              <a:t> </a:t>
            </a:r>
            <a:r>
              <a:rPr lang="it-IT" sz="1550" dirty="0">
                <a:latin typeface="Raleway"/>
              </a:rPr>
              <a:t>In questo modo, il percorso PATHS, che il Dipartimento ha intitolato </a:t>
            </a:r>
            <a:r>
              <a:rPr lang="it-IT" sz="1550" i="1" dirty="0">
                <a:latin typeface="Raleway"/>
              </a:rPr>
              <a:t>“Parole per costruire pensieri”</a:t>
            </a:r>
            <a:r>
              <a:rPr lang="it-IT" sz="1550" dirty="0">
                <a:latin typeface="Raleway"/>
              </a:rPr>
              <a:t>, verrà articolato su due linee, come un percorso di parole per </a:t>
            </a:r>
            <a:r>
              <a:rPr lang="it-IT" sz="1550" b="1" dirty="0">
                <a:latin typeface="Raleway"/>
              </a:rPr>
              <a:t>“camminare” </a:t>
            </a:r>
            <a:r>
              <a:rPr lang="it-IT" sz="1550" dirty="0">
                <a:latin typeface="Raleway"/>
              </a:rPr>
              <a:t>all’interno di una disciplina (le scienze umane) e un percorso di parole per </a:t>
            </a:r>
            <a:r>
              <a:rPr lang="it-IT" sz="1550" b="1" dirty="0">
                <a:latin typeface="Raleway"/>
              </a:rPr>
              <a:t>“attraversare” </a:t>
            </a:r>
            <a:r>
              <a:rPr lang="it-IT" sz="1550" dirty="0">
                <a:latin typeface="Raleway"/>
              </a:rPr>
              <a:t>un nucleo di discipline (le scienze motorie, naturali e umane, appunto). Per entrambi i percorsi, svolti nelle attività curricolari ed extracurricolari, secondo le esigenze dei docenti coinvolti e dei consigli di classe che avranno liberamente aderito, vengono istituite, in parallelo, delle attività di </a:t>
            </a:r>
            <a:r>
              <a:rPr lang="it-IT" sz="1550" i="1" dirty="0" err="1">
                <a:latin typeface="Raleway"/>
              </a:rPr>
              <a:t>debate</a:t>
            </a:r>
            <a:r>
              <a:rPr lang="it-IT" sz="1550" dirty="0">
                <a:latin typeface="Raleway"/>
              </a:rPr>
              <a:t> a cura degli esperti di Indire, che saranno concordate nei tempi e nei modi con i docenti coinvolti nel progetto. Nella pagina seguente, quindi, la proposta per il Liceo delle Scienze Umane per </a:t>
            </a:r>
            <a:r>
              <a:rPr lang="it-IT" sz="1550" dirty="0" err="1">
                <a:latin typeface="Raleway"/>
              </a:rPr>
              <a:t>l’a.s.</a:t>
            </a:r>
            <a:r>
              <a:rPr lang="it-IT" sz="1550" dirty="0">
                <a:latin typeface="Raleway"/>
              </a:rPr>
              <a:t> 2021-2022. Le domande per la discussione riportate nella tabella sono solo un esempio: saranno le domande suscitate dagli alunni o gli spunti proposti dagli esperti di Indire a costituire il vero “motore” delle attività di </a:t>
            </a:r>
            <a:r>
              <a:rPr lang="it-IT" sz="1550" i="1" dirty="0" err="1">
                <a:latin typeface="Raleway"/>
              </a:rPr>
              <a:t>debate</a:t>
            </a:r>
            <a:r>
              <a:rPr lang="it-IT" sz="1550" dirty="0">
                <a:latin typeface="Raleway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930678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48575" y="629305"/>
            <a:ext cx="8602461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b="1" dirty="0">
                <a:latin typeface="Raleway"/>
              </a:rPr>
              <a:t>«PAROLE PER COSTRUIRE PENSIERI»</a:t>
            </a:r>
            <a:endParaRPr lang="it-IT">
              <a:latin typeface="Raleway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471050"/>
              </p:ext>
            </p:extLst>
          </p:nvPr>
        </p:nvGraphicFramePr>
        <p:xfrm>
          <a:off x="274898" y="998316"/>
          <a:ext cx="8747543" cy="35436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8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3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31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1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Raleway"/>
                        </a:rPr>
                        <a:t>CLASSE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Raleway"/>
                          <a:ea typeface="Times New Roman"/>
                          <a:cs typeface="Arial"/>
                        </a:rPr>
                        <a:t>LICEO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Raleway"/>
                          <a:ea typeface="Times New Roman"/>
                          <a:cs typeface="Arial"/>
                        </a:rPr>
                        <a:t>DELLE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Raleway"/>
                          <a:ea typeface="Times New Roman"/>
                          <a:cs typeface="Arial"/>
                        </a:rPr>
                        <a:t>SCIENZE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Raleway"/>
                          <a:ea typeface="Times New Roman"/>
                          <a:cs typeface="Arial"/>
                        </a:rPr>
                        <a:t>UMANE</a:t>
                      </a:r>
                    </a:p>
                  </a:txBody>
                  <a:tcPr marL="30547" marR="305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Raleway"/>
                        </a:rPr>
                        <a:t>PAROLA PER «CAMMINARE»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0" dirty="0">
                          <a:effectLst/>
                          <a:latin typeface="Raleway"/>
                        </a:rPr>
                        <a:t>Disciplina: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Raleway"/>
                        </a:rPr>
                        <a:t>SCIENZE UMANE</a:t>
                      </a:r>
                      <a:endParaRPr lang="it-IT" sz="1000" b="1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30547" marR="305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Raleway"/>
                        </a:rPr>
                        <a:t>DOMANDE PER DISCUTERE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Raleway"/>
                        </a:rPr>
                        <a:t>(</a:t>
                      </a:r>
                      <a:r>
                        <a:rPr lang="it-IT" sz="1000" b="1" i="1" dirty="0" err="1">
                          <a:effectLst/>
                          <a:latin typeface="Raleway"/>
                        </a:rPr>
                        <a:t>Debate</a:t>
                      </a:r>
                      <a:r>
                        <a:rPr lang="it-IT" sz="1000" b="1" dirty="0">
                          <a:effectLst/>
                          <a:latin typeface="Raleway"/>
                        </a:rPr>
                        <a:t> con gli esperti di Indire)</a:t>
                      </a:r>
                      <a:endParaRPr lang="it-IT" sz="1000" b="1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30547" marR="305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Raleway"/>
                        </a:rPr>
                        <a:t>PAROLA PER «ATTRAVERSARE»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0" dirty="0">
                          <a:effectLst/>
                          <a:latin typeface="Raleway"/>
                        </a:rPr>
                        <a:t>Discipline: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Raleway"/>
                        </a:rPr>
                        <a:t>SCIENZE UMANE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Raleway"/>
                        </a:rPr>
                        <a:t>SCIENZE NATURALI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Raleway"/>
                        </a:rPr>
                        <a:t>SCIENZE MOTORIE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000" b="1" dirty="0">
                        <a:effectLst/>
                        <a:latin typeface="Raleway"/>
                      </a:endParaRPr>
                    </a:p>
                  </a:txBody>
                  <a:tcPr marL="30547" marR="305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Raleway"/>
                        </a:rPr>
                        <a:t>DOMANDE PER DISCUTERE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Raleway"/>
                        </a:rPr>
                        <a:t>(</a:t>
                      </a:r>
                      <a:r>
                        <a:rPr lang="it-IT" sz="1000" b="1" i="1" dirty="0" err="1">
                          <a:effectLst/>
                          <a:latin typeface="Raleway"/>
                        </a:rPr>
                        <a:t>Debate</a:t>
                      </a:r>
                      <a:r>
                        <a:rPr lang="it-IT" sz="1000" b="1" dirty="0">
                          <a:effectLst/>
                          <a:latin typeface="Raleway"/>
                        </a:rPr>
                        <a:t> con gli esperti di Indire)</a:t>
                      </a:r>
                      <a:endParaRPr lang="it-IT" sz="1000" b="1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30547" marR="3054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Raleway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000" b="1" dirty="0">
                        <a:effectLst/>
                        <a:latin typeface="Raleway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000" b="1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30547" marR="305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Raleway"/>
                        </a:rPr>
                        <a:t>Racconto</a:t>
                      </a:r>
                      <a:endParaRPr lang="it-IT" sz="1000" b="1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30547" marR="305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Raleway"/>
                        </a:rPr>
                        <a:t>Ha ancora senso raccontare? Il mito, la fiaba, il racconto hanno ancora un valore oggi?</a:t>
                      </a:r>
                      <a:endParaRPr lang="it-IT" sz="1000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30547" marR="305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Raleway"/>
                        </a:rPr>
                        <a:t>Ambiente</a:t>
                      </a:r>
                      <a:endParaRPr lang="it-IT" sz="1000" b="1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30547" marR="305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Raleway"/>
                        </a:rPr>
                        <a:t>L’essere umano sta davvero mettendo in pericolo l’ambiente? E’ giusto porre dei limiti alle attività umane?</a:t>
                      </a:r>
                      <a:endParaRPr lang="it-IT" sz="1000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30547" marR="3054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4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Raleway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000" b="1" dirty="0">
                        <a:effectLst/>
                        <a:latin typeface="Raleway"/>
                      </a:endParaRPr>
                    </a:p>
                  </a:txBody>
                  <a:tcPr marL="30547" marR="305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Raleway"/>
                        </a:rPr>
                        <a:t>Memoria</a:t>
                      </a:r>
                      <a:endParaRPr lang="it-IT" sz="1000" b="1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30547" marR="305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Raleway"/>
                        </a:rPr>
                        <a:t>Possiamo affidare la nostra memoria ai supporti digitali, o è ancora importante conservare la capacità di memorizzare?</a:t>
                      </a:r>
                      <a:endParaRPr lang="it-IT" sz="1000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30547" marR="305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Raleway"/>
                        </a:rPr>
                        <a:t>Corpo</a:t>
                      </a:r>
                      <a:endParaRPr lang="it-IT" sz="1000" b="1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30547" marR="305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Raleway"/>
                        </a:rPr>
                        <a:t>Quanto conta oggi la dimensione della vita corporea in un mondo sempre più digitalizzato?</a:t>
                      </a:r>
                      <a:endParaRPr lang="it-IT" sz="1000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30547" marR="3054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Raleway"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000" b="1" dirty="0">
                        <a:effectLst/>
                        <a:latin typeface="Raleway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000" b="1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30547" marR="305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Raleway"/>
                        </a:rPr>
                        <a:t>Altro</a:t>
                      </a:r>
                      <a:endParaRPr lang="it-IT" sz="1000" b="1" dirty="0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30547" marR="305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Raleway"/>
                        </a:rPr>
                        <a:t>L’«altro» rappresenta sempre una minaccia o può essere una risorsa?</a:t>
                      </a:r>
                      <a:endParaRPr lang="it-IT" sz="1000" dirty="0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30547" marR="305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Raleway"/>
                        </a:rPr>
                        <a:t>Energia</a:t>
                      </a:r>
                      <a:endParaRPr lang="it-IT" sz="1000" b="1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30547" marR="305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Raleway"/>
                        </a:rPr>
                        <a:t>Le fonti di energia sono un bene di tutti o possono costituire la proprietà di una o più persone, di un’azienda o di uno Stato?</a:t>
                      </a:r>
                      <a:endParaRPr lang="it-IT" sz="1000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30547" marR="3054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Raleway"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000" b="1" dirty="0">
                        <a:effectLst/>
                        <a:latin typeface="Raleway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000" b="1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30547" marR="305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Raleway"/>
                        </a:rPr>
                        <a:t>Confine</a:t>
                      </a:r>
                      <a:endParaRPr lang="it-IT" sz="1000" b="1" dirty="0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30547" marR="305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Raleway"/>
                        </a:rPr>
                        <a:t>E’ importante definire i confini tra le persone nelle relazioni o è necessario superarli per poter vivere veramente nella fraternità?</a:t>
                      </a:r>
                      <a:endParaRPr lang="it-IT" sz="1000" dirty="0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30547" marR="305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Raleway"/>
                        </a:rPr>
                        <a:t>Tecnica</a:t>
                      </a:r>
                      <a:endParaRPr lang="it-IT" sz="1000" b="1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30547" marR="305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Raleway"/>
                        </a:rPr>
                        <a:t>La tecnica è al servizio dell’uomo o è l’uomo che deve mettersi al servizio del progresso della tecnica?</a:t>
                      </a:r>
                      <a:endParaRPr lang="it-IT" sz="1000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30547" marR="3054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Raleway"/>
                        </a:rPr>
                        <a:t>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000" b="1" dirty="0">
                        <a:effectLst/>
                        <a:latin typeface="Raleway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000" b="1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30547" marR="305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Raleway"/>
                        </a:rPr>
                        <a:t>Differenza</a:t>
                      </a:r>
                      <a:endParaRPr lang="it-IT" sz="1000" b="1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30547" marR="305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Raleway"/>
                        </a:rPr>
                        <a:t>Fino a che punto bisogna accettare la diversità?</a:t>
                      </a:r>
                      <a:endParaRPr lang="it-IT" sz="1000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30547" marR="305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Raleway"/>
                        </a:rPr>
                        <a:t>Salute</a:t>
                      </a:r>
                      <a:endParaRPr lang="it-IT" sz="1000" b="1">
                        <a:effectLst/>
                        <a:latin typeface="Raleway"/>
                        <a:ea typeface="Times New Roman"/>
                        <a:cs typeface="Arial"/>
                      </a:endParaRPr>
                    </a:p>
                  </a:txBody>
                  <a:tcPr marL="30547" marR="3054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Raleway"/>
                        </a:rPr>
                        <a:t>La salute può essere un bene personale o è un bene pubblico per il quale tutti devono fare sacrifici? Si può imporre ad un individuo di vaccinarsi o questo fatto costituisce una limitazione alla sua libertà?</a:t>
                      </a:r>
                    </a:p>
                  </a:txBody>
                  <a:tcPr marL="30547" marR="3054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32280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6978EF2025B554DB051D4011EFDA52C" ma:contentTypeVersion="11" ma:contentTypeDescription="Creare un nuovo documento." ma:contentTypeScope="" ma:versionID="ce229a724e3dc5bd90ec3ec7e1ba1d84">
  <xsd:schema xmlns:xsd="http://www.w3.org/2001/XMLSchema" xmlns:xs="http://www.w3.org/2001/XMLSchema" xmlns:p="http://schemas.microsoft.com/office/2006/metadata/properties" xmlns:ns2="5e3afe80-204a-4b8f-920a-2b34606b5915" targetNamespace="http://schemas.microsoft.com/office/2006/metadata/properties" ma:root="true" ma:fieldsID="34ea7916ccdcf811e6da718a1210e6c4" ns2:_="">
    <xsd:import namespace="5e3afe80-204a-4b8f-920a-2b34606b59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afe80-204a-4b8f-920a-2b34606b59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4D089B-ECC5-4321-870D-02BDA35FB6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3afe80-204a-4b8f-920a-2b34606b59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B66AE2-AC91-42F2-981E-4524B7E624F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1CC2A77-A5A0-4DCF-A3DE-45FCC7FEB6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1164</Words>
  <Application>Microsoft Office PowerPoint</Application>
  <PresentationFormat>Presentazione su schermo (16:9)</PresentationFormat>
  <Paragraphs>99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</dc:creator>
  <cp:lastModifiedBy>Roberto</cp:lastModifiedBy>
  <cp:revision>59</cp:revision>
  <dcterms:modified xsi:type="dcterms:W3CDTF">2021-07-13T06:08:07Z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0x01010036978EF2025B554DB051D4011EFDA52C</vt:lpwstr>
  </property>
</Properties>
</file>